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0" r:id="rId1"/>
  </p:sldMasterIdLst>
  <p:notesMasterIdLst>
    <p:notesMasterId r:id="rId18"/>
  </p:notesMasterIdLst>
  <p:sldIdLst>
    <p:sldId id="256" r:id="rId2"/>
    <p:sldId id="268" r:id="rId3"/>
    <p:sldId id="271" r:id="rId4"/>
    <p:sldId id="259" r:id="rId5"/>
    <p:sldId id="260" r:id="rId6"/>
    <p:sldId id="264" r:id="rId7"/>
    <p:sldId id="272" r:id="rId8"/>
    <p:sldId id="273" r:id="rId9"/>
    <p:sldId id="267" r:id="rId10"/>
    <p:sldId id="266" r:id="rId11"/>
    <p:sldId id="269" r:id="rId12"/>
    <p:sldId id="262" r:id="rId13"/>
    <p:sldId id="258" r:id="rId14"/>
    <p:sldId id="261" r:id="rId15"/>
    <p:sldId id="26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187C8-FAF7-9C44-A9C4-38456046A7D7}" v="1939" dt="2018-08-02T00:57:36.9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81672"/>
  </p:normalViewPr>
  <p:slideViewPr>
    <p:cSldViewPr snapToGrid="0" snapToObjects="1">
      <p:cViewPr>
        <p:scale>
          <a:sx n="100" d="100"/>
          <a:sy n="100" d="100"/>
        </p:scale>
        <p:origin x="33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1594B-2B31-F64B-B268-6DDEE784E8DE}" type="datetimeFigureOut">
              <a:rPr lang="en-US" smtClean="0"/>
              <a:t>7/31/18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E8473-E1F2-F24E-B796-CB88062B8B2E}" type="slidenum">
              <a:rPr lang="en-US" smtClean="0"/>
              <a:t>‹#›</a:t>
            </a:fld>
            <a:endParaRPr lang="en-US"/>
          </a:p>
        </p:txBody>
      </p:sp>
    </p:spTree>
    <p:extLst>
      <p:ext uri="{BB962C8B-B14F-4D97-AF65-F5344CB8AC3E}">
        <p14:creationId xmlns:p14="http://schemas.microsoft.com/office/powerpoint/2010/main" val="138814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1</a:t>
            </a:fld>
            <a:endParaRPr lang="en-US"/>
          </a:p>
        </p:txBody>
      </p:sp>
    </p:spTree>
    <p:extLst>
      <p:ext uri="{BB962C8B-B14F-4D97-AF65-F5344CB8AC3E}">
        <p14:creationId xmlns:p14="http://schemas.microsoft.com/office/powerpoint/2010/main" val="822487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10</a:t>
            </a:fld>
            <a:endParaRPr lang="en-US"/>
          </a:p>
        </p:txBody>
      </p:sp>
    </p:spTree>
    <p:extLst>
      <p:ext uri="{BB962C8B-B14F-4D97-AF65-F5344CB8AC3E}">
        <p14:creationId xmlns:p14="http://schemas.microsoft.com/office/powerpoint/2010/main" val="463333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https://</a:t>
            </a:r>
            <a:r>
              <a:rPr lang="en-US" dirty="0" err="1"/>
              <a:t>medium.com</a:t>
            </a:r>
            <a:r>
              <a:rPr lang="en-US" dirty="0"/>
              <a:t>/@User3141592/what-is-ssl-and-how-does-it-work-a5465d19b494 </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11</a:t>
            </a:fld>
            <a:endParaRPr lang="en-US"/>
          </a:p>
        </p:txBody>
      </p:sp>
    </p:spTree>
    <p:extLst>
      <p:ext uri="{BB962C8B-B14F-4D97-AF65-F5344CB8AC3E}">
        <p14:creationId xmlns:p14="http://schemas.microsoft.com/office/powerpoint/2010/main" val="2690902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12</a:t>
            </a:fld>
            <a:endParaRPr lang="en-US"/>
          </a:p>
        </p:txBody>
      </p:sp>
    </p:spTree>
    <p:extLst>
      <p:ext uri="{BB962C8B-B14F-4D97-AF65-F5344CB8AC3E}">
        <p14:creationId xmlns:p14="http://schemas.microsoft.com/office/powerpoint/2010/main" val="3340923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Since your HTTP request can be read by </a:t>
            </a:r>
            <a:r>
              <a:rPr lang="en-US" b="1" dirty="0"/>
              <a:t>anyone,</a:t>
            </a:r>
            <a:r>
              <a:rPr lang="en-US" dirty="0"/>
              <a:t> it might not be a good idea to deliver information such as your credit card or password using this protocol.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15</a:t>
            </a:fld>
            <a:endParaRPr lang="en-US"/>
          </a:p>
        </p:txBody>
      </p:sp>
    </p:spTree>
    <p:extLst>
      <p:ext uri="{BB962C8B-B14F-4D97-AF65-F5344CB8AC3E}">
        <p14:creationId xmlns:p14="http://schemas.microsoft.com/office/powerpoint/2010/main" val="70336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16</a:t>
            </a:fld>
            <a:endParaRPr lang="en-US"/>
          </a:p>
        </p:txBody>
      </p:sp>
    </p:spTree>
    <p:extLst>
      <p:ext uri="{BB962C8B-B14F-4D97-AF65-F5344CB8AC3E}">
        <p14:creationId xmlns:p14="http://schemas.microsoft.com/office/powerpoint/2010/main" val="9462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2</a:t>
            </a:fld>
            <a:endParaRPr lang="en-US"/>
          </a:p>
        </p:txBody>
      </p:sp>
    </p:spTree>
    <p:extLst>
      <p:ext uri="{BB962C8B-B14F-4D97-AF65-F5344CB8AC3E}">
        <p14:creationId xmlns:p14="http://schemas.microsoft.com/office/powerpoint/2010/main" val="84122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3</a:t>
            </a:fld>
            <a:endParaRPr lang="en-US"/>
          </a:p>
        </p:txBody>
      </p:sp>
    </p:spTree>
    <p:extLst>
      <p:ext uri="{BB962C8B-B14F-4D97-AF65-F5344CB8AC3E}">
        <p14:creationId xmlns:p14="http://schemas.microsoft.com/office/powerpoint/2010/main" val="228156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4</a:t>
            </a:fld>
            <a:endParaRPr lang="en-US"/>
          </a:p>
        </p:txBody>
      </p:sp>
    </p:spTree>
    <p:extLst>
      <p:ext uri="{BB962C8B-B14F-4D97-AF65-F5344CB8AC3E}">
        <p14:creationId xmlns:p14="http://schemas.microsoft.com/office/powerpoint/2010/main" val="3055216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5</a:t>
            </a:fld>
            <a:endParaRPr lang="en-US"/>
          </a:p>
        </p:txBody>
      </p:sp>
    </p:spTree>
    <p:extLst>
      <p:ext uri="{BB962C8B-B14F-4D97-AF65-F5344CB8AC3E}">
        <p14:creationId xmlns:p14="http://schemas.microsoft.com/office/powerpoint/2010/main" val="3530139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www.globalsign.com</a:t>
            </a:r>
            <a:r>
              <a:rPr lang="en-US" dirty="0"/>
              <a:t>/</a:t>
            </a:r>
            <a:r>
              <a:rPr lang="en-US" dirty="0" err="1"/>
              <a:t>en</a:t>
            </a:r>
            <a:r>
              <a:rPr lang="en-US" dirty="0"/>
              <a:t>/</a:t>
            </a:r>
            <a:r>
              <a:rPr lang="en-US" dirty="0" err="1"/>
              <a:t>ssl</a:t>
            </a:r>
            <a:r>
              <a:rPr lang="en-US" dirty="0"/>
              <a:t>-information-center/what-is-an-</a:t>
            </a:r>
            <a:r>
              <a:rPr lang="en-US" dirty="0" err="1"/>
              <a:t>ssl</a:t>
            </a:r>
            <a:r>
              <a:rPr lang="en-US" dirty="0"/>
              <a:t>-certificate/</a:t>
            </a:r>
          </a:p>
          <a:p>
            <a:endParaRPr lang="en-US" dirty="0"/>
          </a:p>
          <a:p>
            <a:endParaRPr lang="en-US" dirty="0"/>
          </a:p>
          <a:p>
            <a:r>
              <a:rPr lang="en-US" dirty="0"/>
              <a:t>A cryptographic key is a string of bits used by an algorithm to transform plain text into cipher text or vice versa. This key remains private and ensures secure communication. ... Many cryptographic systems include pairs of operations, such as encryption and decryption.</a:t>
            </a:r>
          </a:p>
        </p:txBody>
      </p:sp>
      <p:sp>
        <p:nvSpPr>
          <p:cNvPr id="4" name="Slide Number Placeholder 3"/>
          <p:cNvSpPr>
            <a:spLocks noGrp="1"/>
          </p:cNvSpPr>
          <p:nvPr>
            <p:ph type="sldNum" sz="quarter" idx="10"/>
          </p:nvPr>
        </p:nvSpPr>
        <p:spPr/>
        <p:txBody>
          <a:bodyPr/>
          <a:lstStyle/>
          <a:p>
            <a:fld id="{D24E8473-E1F2-F24E-B796-CB88062B8B2E}" type="slidenum">
              <a:rPr lang="en-US" smtClean="0"/>
              <a:t>6</a:t>
            </a:fld>
            <a:endParaRPr lang="en-US"/>
          </a:p>
        </p:txBody>
      </p:sp>
    </p:spTree>
    <p:extLst>
      <p:ext uri="{BB962C8B-B14F-4D97-AF65-F5344CB8AC3E}">
        <p14:creationId xmlns:p14="http://schemas.microsoft.com/office/powerpoint/2010/main" val="225264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7</a:t>
            </a:fld>
            <a:endParaRPr lang="en-US"/>
          </a:p>
        </p:txBody>
      </p:sp>
    </p:spTree>
    <p:extLst>
      <p:ext uri="{BB962C8B-B14F-4D97-AF65-F5344CB8AC3E}">
        <p14:creationId xmlns:p14="http://schemas.microsoft.com/office/powerpoint/2010/main" val="302914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E8473-E1F2-F24E-B796-CB88062B8B2E}" type="slidenum">
              <a:rPr lang="en-US" smtClean="0"/>
              <a:t>8</a:t>
            </a:fld>
            <a:endParaRPr lang="en-US"/>
          </a:p>
        </p:txBody>
      </p:sp>
    </p:spTree>
    <p:extLst>
      <p:ext uri="{BB962C8B-B14F-4D97-AF65-F5344CB8AC3E}">
        <p14:creationId xmlns:p14="http://schemas.microsoft.com/office/powerpoint/2010/main" val="848632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www.globalsign.com</a:t>
            </a:r>
            <a:r>
              <a:rPr lang="en-US" dirty="0"/>
              <a:t>/</a:t>
            </a:r>
            <a:r>
              <a:rPr lang="en-US" dirty="0" err="1"/>
              <a:t>en</a:t>
            </a:r>
            <a:r>
              <a:rPr lang="en-US" dirty="0"/>
              <a:t>/</a:t>
            </a:r>
            <a:r>
              <a:rPr lang="en-US" dirty="0" err="1"/>
              <a:t>ssl</a:t>
            </a:r>
            <a:r>
              <a:rPr lang="en-US" dirty="0"/>
              <a:t>-information-center/what-is-an-</a:t>
            </a:r>
            <a:r>
              <a:rPr lang="en-US" dirty="0" err="1"/>
              <a:t>ssl</a:t>
            </a:r>
            <a:r>
              <a:rPr lang="en-US" dirty="0"/>
              <a:t>-certificate/</a:t>
            </a:r>
          </a:p>
          <a:p>
            <a:endParaRPr lang="en-US" dirty="0"/>
          </a:p>
          <a:p>
            <a:endParaRPr lang="en-US" dirty="0"/>
          </a:p>
          <a:p>
            <a:r>
              <a:rPr lang="en-US" dirty="0"/>
              <a:t>A cryptographic key is a string of bits used by an algorithm to transform plain text into cipher text or vice versa. This key remains private and ensures secure communication. ... Many cryptographic systems include pairs of operations, such as encryption and decryption.</a:t>
            </a:r>
          </a:p>
        </p:txBody>
      </p:sp>
      <p:sp>
        <p:nvSpPr>
          <p:cNvPr id="4" name="Slide Number Placeholder 3"/>
          <p:cNvSpPr>
            <a:spLocks noGrp="1"/>
          </p:cNvSpPr>
          <p:nvPr>
            <p:ph type="sldNum" sz="quarter" idx="10"/>
          </p:nvPr>
        </p:nvSpPr>
        <p:spPr/>
        <p:txBody>
          <a:bodyPr/>
          <a:lstStyle/>
          <a:p>
            <a:fld id="{D24E8473-E1F2-F24E-B796-CB88062B8B2E}" type="slidenum">
              <a:rPr lang="en-US" smtClean="0"/>
              <a:t>9</a:t>
            </a:fld>
            <a:endParaRPr lang="en-US"/>
          </a:p>
        </p:txBody>
      </p:sp>
    </p:spTree>
    <p:extLst>
      <p:ext uri="{BB962C8B-B14F-4D97-AF65-F5344CB8AC3E}">
        <p14:creationId xmlns:p14="http://schemas.microsoft.com/office/powerpoint/2010/main" val="408279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E954D8-0E2D-F04B-9DEE-F933CC580097}" type="datetimeFigureOut">
              <a:rPr lang="en-US" smtClean="0"/>
              <a:t>7/31/18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2426400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E954D8-0E2D-F04B-9DEE-F933CC580097}" type="datetimeFigureOut">
              <a:rPr lang="en-US" smtClean="0"/>
              <a:t>7/31/18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2961498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E954D8-0E2D-F04B-9DEE-F933CC580097}" type="datetimeFigureOut">
              <a:rPr lang="en-US" smtClean="0"/>
              <a:t>7/31/18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1935662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E954D8-0E2D-F04B-9DEE-F933CC580097}" type="datetimeFigureOut">
              <a:rPr lang="en-US" smtClean="0"/>
              <a:t>7/31/18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1441949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E954D8-0E2D-F04B-9DEE-F933CC580097}" type="datetimeFigureOut">
              <a:rPr lang="en-US" smtClean="0"/>
              <a:t>7/31/18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1163421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E954D8-0E2D-F04B-9DEE-F933CC580097}" type="datetimeFigureOut">
              <a:rPr lang="en-US" smtClean="0"/>
              <a:t>7/31/18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360047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BE954D8-0E2D-F04B-9DEE-F933CC580097}" type="datetimeFigureOut">
              <a:rPr lang="en-US" smtClean="0"/>
              <a:t>7/31/18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3921154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7BE954D8-0E2D-F04B-9DEE-F933CC580097}" type="datetimeFigureOut">
              <a:rPr lang="en-US" smtClean="0"/>
              <a:t>7/31/18</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20097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7BE954D8-0E2D-F04B-9DEE-F933CC580097}" type="datetimeFigureOut">
              <a:rPr lang="en-US" smtClean="0"/>
              <a:t>7/31/18</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1698829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BE954D8-0E2D-F04B-9DEE-F933CC580097}" type="datetimeFigureOut">
              <a:rPr lang="en-US" smtClean="0"/>
              <a:t>7/31/18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1980075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BE954D8-0E2D-F04B-9DEE-F933CC580097}" type="datetimeFigureOut">
              <a:rPr lang="en-US" smtClean="0"/>
              <a:t>7/31/18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383777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BE954D8-0E2D-F04B-9DEE-F933CC580097}" type="datetimeFigureOut">
              <a:rPr lang="en-US" smtClean="0"/>
              <a:t>7/31/18</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7AF48086-6982-1047-8B69-42D5F65487DD}" type="slidenum">
              <a:rPr lang="en-US" smtClean="0"/>
              <a:t>‹#›</a:t>
            </a:fld>
            <a:endParaRPr lang="en-US"/>
          </a:p>
        </p:txBody>
      </p:sp>
    </p:spTree>
    <p:extLst>
      <p:ext uri="{BB962C8B-B14F-4D97-AF65-F5344CB8AC3E}">
        <p14:creationId xmlns:p14="http://schemas.microsoft.com/office/powerpoint/2010/main" val="225213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BE954D8-0E2D-F04B-9DEE-F933CC580097}" type="datetimeFigureOut">
              <a:rPr lang="en-US" smtClean="0"/>
              <a:t>7/31/18</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7AF48086-6982-1047-8B69-42D5F65487DD}" type="slidenum">
              <a:rPr lang="en-US" smtClean="0"/>
              <a:t>‹#›</a:t>
            </a:fld>
            <a:endParaRPr lang="en-US"/>
          </a:p>
        </p:txBody>
      </p:sp>
    </p:spTree>
    <p:extLst>
      <p:ext uri="{BB962C8B-B14F-4D97-AF65-F5344CB8AC3E}">
        <p14:creationId xmlns:p14="http://schemas.microsoft.com/office/powerpoint/2010/main" val="3372269393"/>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tools.ietf.org/html/rfc2246"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bit.ly/2jwFmI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otGrid">
          <a:fgClr>
            <a:schemeClr val="accent1"/>
          </a:fgClr>
          <a:bgClr>
            <a:schemeClr val="bg1"/>
          </a:bgClr>
        </a:patt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D188BF-5FBD-9548-973F-E2A018A9CBF3}"/>
              </a:ext>
            </a:extLst>
          </p:cNvPr>
          <p:cNvPicPr>
            <a:picLocks noChangeAspect="1"/>
          </p:cNvPicPr>
          <p:nvPr/>
        </p:nvPicPr>
        <p:blipFill>
          <a:blip r:embed="rId3"/>
          <a:stretch>
            <a:fillRect/>
          </a:stretch>
        </p:blipFill>
        <p:spPr>
          <a:xfrm>
            <a:off x="556052" y="4312508"/>
            <a:ext cx="6729299" cy="1116039"/>
          </a:xfrm>
          <a:prstGeom prst="rect">
            <a:avLst/>
          </a:prstGeom>
        </p:spPr>
      </p:pic>
    </p:spTree>
    <p:extLst>
      <p:ext uri="{BB962C8B-B14F-4D97-AF65-F5344CB8AC3E}">
        <p14:creationId xmlns:p14="http://schemas.microsoft.com/office/powerpoint/2010/main" val="1570810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8116-9637-A842-93D2-D059D9A50304}"/>
              </a:ext>
            </a:extLst>
          </p:cNvPr>
          <p:cNvSpPr>
            <a:spLocks noGrp="1"/>
          </p:cNvSpPr>
          <p:nvPr>
            <p:ph type="title"/>
          </p:nvPr>
        </p:nvSpPr>
        <p:spPr>
          <a:xfrm>
            <a:off x="83037" y="4077732"/>
            <a:ext cx="3067936" cy="2137719"/>
          </a:xfrm>
        </p:spPr>
        <p:txBody>
          <a:bodyPr>
            <a:normAutofit fontScale="90000"/>
          </a:bodyPr>
          <a:lstStyle/>
          <a:p>
            <a:r>
              <a:rPr lang="en-US" b="1" dirty="0"/>
              <a:t>What does a website with an </a:t>
            </a:r>
            <a:r>
              <a:rPr lang="en-US" b="1" u="sng" dirty="0"/>
              <a:t>SSL</a:t>
            </a:r>
            <a:r>
              <a:rPr lang="en-US" b="1" dirty="0"/>
              <a:t> </a:t>
            </a:r>
            <a:r>
              <a:rPr lang="en-US" b="1" u="sng" dirty="0"/>
              <a:t>Certificate</a:t>
            </a:r>
            <a:r>
              <a:rPr lang="en-US" b="1" dirty="0"/>
              <a:t> installed look like?</a:t>
            </a:r>
            <a:br>
              <a:rPr lang="en-US" dirty="0"/>
            </a:br>
            <a:endParaRPr lang="en-US" dirty="0"/>
          </a:p>
        </p:txBody>
      </p:sp>
      <p:pic>
        <p:nvPicPr>
          <p:cNvPr id="6" name="Content Placeholder 5">
            <a:extLst>
              <a:ext uri="{FF2B5EF4-FFF2-40B4-BE49-F238E27FC236}">
                <a16:creationId xmlns:a16="http://schemas.microsoft.com/office/drawing/2014/main" id="{B02B07C3-F111-C040-99DD-2D178873C3E0}"/>
              </a:ext>
            </a:extLst>
          </p:cNvPr>
          <p:cNvPicPr>
            <a:picLocks noGrp="1" noChangeAspect="1"/>
          </p:cNvPicPr>
          <p:nvPr>
            <p:ph idx="1"/>
          </p:nvPr>
        </p:nvPicPr>
        <p:blipFill>
          <a:blip r:embed="rId4"/>
          <a:stretch>
            <a:fillRect/>
          </a:stretch>
        </p:blipFill>
        <p:spPr>
          <a:xfrm>
            <a:off x="3113902" y="753761"/>
            <a:ext cx="9082217" cy="5338119"/>
          </a:xfrm>
        </p:spPr>
      </p:pic>
    </p:spTree>
    <p:extLst>
      <p:ext uri="{BB962C8B-B14F-4D97-AF65-F5344CB8AC3E}">
        <p14:creationId xmlns:p14="http://schemas.microsoft.com/office/powerpoint/2010/main" val="2797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8DC0-0F9B-CE4B-8761-3A0F57DC2BAE}"/>
              </a:ext>
            </a:extLst>
          </p:cNvPr>
          <p:cNvSpPr>
            <a:spLocks noGrp="1"/>
          </p:cNvSpPr>
          <p:nvPr>
            <p:ph type="title"/>
          </p:nvPr>
        </p:nvSpPr>
        <p:spPr>
          <a:xfrm>
            <a:off x="37071" y="2341605"/>
            <a:ext cx="3422822" cy="3688492"/>
          </a:xfrm>
        </p:spPr>
        <p:txBody>
          <a:bodyPr>
            <a:normAutofit/>
          </a:bodyPr>
          <a:lstStyle/>
          <a:p>
            <a:r>
              <a:rPr lang="en-US" sz="3000" b="1" dirty="0"/>
              <a:t>What other types of</a:t>
            </a:r>
            <a:br>
              <a:rPr lang="en-US" sz="3000" b="1" dirty="0"/>
            </a:br>
            <a:r>
              <a:rPr lang="en-US" sz="3000" b="1" dirty="0"/>
              <a:t> </a:t>
            </a:r>
            <a:br>
              <a:rPr lang="en-US" sz="3000" b="1" dirty="0"/>
            </a:br>
            <a:r>
              <a:rPr lang="en-US" sz="2500" b="1" dirty="0">
                <a:latin typeface="Gill Sans Ultra Bold" panose="020B0A02020104020203" pitchFamily="34" charset="77"/>
              </a:rPr>
              <a:t>SSL certificates </a:t>
            </a:r>
            <a:br>
              <a:rPr lang="en-US" sz="2500" b="1" dirty="0">
                <a:latin typeface="Gill Sans Ultra Bold" panose="020B0A02020104020203" pitchFamily="34" charset="77"/>
              </a:rPr>
            </a:br>
            <a:br>
              <a:rPr lang="en-US" sz="2500" b="1" dirty="0">
                <a:latin typeface="Gill Sans Ultra Bold" panose="020B0A02020104020203" pitchFamily="34" charset="77"/>
              </a:rPr>
            </a:br>
            <a:r>
              <a:rPr lang="en-US" sz="3000" b="1" dirty="0"/>
              <a:t>are there?</a:t>
            </a:r>
            <a:br>
              <a:rPr lang="en-US" b="1" dirty="0"/>
            </a:br>
            <a:endParaRPr lang="en-US" sz="2700" dirty="0">
              <a:latin typeface="Gill Sans Ultra Bold" panose="020B0A02020104020203" pitchFamily="34" charset="77"/>
            </a:endParaRPr>
          </a:p>
        </p:txBody>
      </p:sp>
      <p:sp>
        <p:nvSpPr>
          <p:cNvPr id="6" name="Content Placeholder 5">
            <a:extLst>
              <a:ext uri="{FF2B5EF4-FFF2-40B4-BE49-F238E27FC236}">
                <a16:creationId xmlns:a16="http://schemas.microsoft.com/office/drawing/2014/main" id="{E567E446-B386-694D-B50C-DF9740C282C0}"/>
              </a:ext>
            </a:extLst>
          </p:cNvPr>
          <p:cNvSpPr>
            <a:spLocks noGrp="1"/>
          </p:cNvSpPr>
          <p:nvPr>
            <p:ph idx="1"/>
          </p:nvPr>
        </p:nvSpPr>
        <p:spPr>
          <a:xfrm>
            <a:off x="3756701" y="421982"/>
            <a:ext cx="7500304" cy="3369689"/>
          </a:xfrm>
        </p:spPr>
        <p:txBody>
          <a:bodyPr>
            <a:normAutofit/>
          </a:bodyPr>
          <a:lstStyle/>
          <a:p>
            <a:pPr marL="0" indent="0">
              <a:buNone/>
            </a:pPr>
            <a:r>
              <a:rPr lang="en-US" dirty="0">
                <a:latin typeface="Gill Sans Ultra Bold" panose="020B0A02020104020203" pitchFamily="34" charset="77"/>
              </a:rPr>
              <a:t>Self-signed certificates: </a:t>
            </a:r>
            <a:r>
              <a:rPr lang="en-US" dirty="0"/>
              <a:t> </a:t>
            </a:r>
          </a:p>
          <a:p>
            <a:r>
              <a:rPr lang="en-US" dirty="0"/>
              <a:t>These aren’t really used for authentication since they aren’t issued by a </a:t>
            </a:r>
            <a:r>
              <a:rPr lang="en-US" i="1" dirty="0"/>
              <a:t>certificate authority</a:t>
            </a:r>
            <a:r>
              <a:rPr lang="en-US" dirty="0"/>
              <a:t>.    </a:t>
            </a:r>
            <a:r>
              <a:rPr lang="en-US" b="1" i="1" dirty="0">
                <a:solidFill>
                  <a:schemeClr val="accent1">
                    <a:lumMod val="75000"/>
                  </a:schemeClr>
                </a:solidFill>
              </a:rPr>
              <a:t>(But</a:t>
            </a:r>
            <a:r>
              <a:rPr lang="en-US" i="1" dirty="0">
                <a:solidFill>
                  <a:schemeClr val="accent1">
                    <a:lumMod val="75000"/>
                  </a:schemeClr>
                </a:solidFill>
              </a:rPr>
              <a:t> they </a:t>
            </a:r>
            <a:r>
              <a:rPr lang="en-US" b="1" i="1" u="sng" dirty="0">
                <a:solidFill>
                  <a:schemeClr val="accent1">
                    <a:lumMod val="75000"/>
                  </a:schemeClr>
                </a:solidFill>
              </a:rPr>
              <a:t>can</a:t>
            </a:r>
            <a:r>
              <a:rPr lang="en-US" i="1" dirty="0">
                <a:solidFill>
                  <a:schemeClr val="accent1">
                    <a:lumMod val="75000"/>
                  </a:schemeClr>
                </a:solidFill>
              </a:rPr>
              <a:t> be used for encryption.) </a:t>
            </a:r>
            <a:endParaRPr lang="en-US" dirty="0"/>
          </a:p>
          <a:p>
            <a:r>
              <a:rPr lang="en-US" dirty="0"/>
              <a:t>These certificates </a:t>
            </a:r>
            <a:r>
              <a:rPr lang="en-US" b="1" dirty="0"/>
              <a:t>trigger the browser to raise a warning</a:t>
            </a:r>
            <a:r>
              <a:rPr lang="en-US" dirty="0"/>
              <a:t> for the user. </a:t>
            </a:r>
            <a:endParaRPr lang="en-US" i="1" dirty="0"/>
          </a:p>
          <a:p>
            <a:r>
              <a:rPr lang="en-US" dirty="0"/>
              <a:t>Typically</a:t>
            </a:r>
            <a:r>
              <a:rPr lang="en-US" i="1" dirty="0"/>
              <a:t> </a:t>
            </a:r>
            <a:r>
              <a:rPr lang="en-US" dirty="0"/>
              <a:t>used by web dev teams as a cheap solution to setting up SSL-enabled web servers for testing/development.</a:t>
            </a:r>
          </a:p>
        </p:txBody>
      </p:sp>
      <p:pic>
        <p:nvPicPr>
          <p:cNvPr id="8" name="Picture 7">
            <a:extLst>
              <a:ext uri="{FF2B5EF4-FFF2-40B4-BE49-F238E27FC236}">
                <a16:creationId xmlns:a16="http://schemas.microsoft.com/office/drawing/2014/main" id="{D9E42367-D98C-CA4B-B4D7-3C2DDD57215B}"/>
              </a:ext>
            </a:extLst>
          </p:cNvPr>
          <p:cNvPicPr>
            <a:picLocks noChangeAspect="1"/>
          </p:cNvPicPr>
          <p:nvPr/>
        </p:nvPicPr>
        <p:blipFill>
          <a:blip r:embed="rId3"/>
          <a:stretch>
            <a:fillRect/>
          </a:stretch>
        </p:blipFill>
        <p:spPr>
          <a:xfrm>
            <a:off x="6919785" y="3571752"/>
            <a:ext cx="4792486" cy="3147066"/>
          </a:xfrm>
          <a:prstGeom prst="rect">
            <a:avLst/>
          </a:prstGeom>
        </p:spPr>
      </p:pic>
    </p:spTree>
    <p:extLst>
      <p:ext uri="{BB962C8B-B14F-4D97-AF65-F5344CB8AC3E}">
        <p14:creationId xmlns:p14="http://schemas.microsoft.com/office/powerpoint/2010/main" val="172607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8C2-D548-5044-825E-34080F7E0B1C}"/>
              </a:ext>
            </a:extLst>
          </p:cNvPr>
          <p:cNvSpPr>
            <a:spLocks noGrp="1"/>
          </p:cNvSpPr>
          <p:nvPr>
            <p:ph type="title"/>
          </p:nvPr>
        </p:nvSpPr>
        <p:spPr>
          <a:xfrm>
            <a:off x="3867912" y="1298448"/>
            <a:ext cx="7067818" cy="1222330"/>
          </a:xfrm>
        </p:spPr>
        <p:txBody>
          <a:bodyPr/>
          <a:lstStyle/>
          <a:p>
            <a:r>
              <a:rPr lang="en-US" dirty="0"/>
              <a:t>What is HTTP? </a:t>
            </a:r>
          </a:p>
        </p:txBody>
      </p:sp>
      <p:sp>
        <p:nvSpPr>
          <p:cNvPr id="3" name="Text Placeholder 2">
            <a:extLst>
              <a:ext uri="{FF2B5EF4-FFF2-40B4-BE49-F238E27FC236}">
                <a16:creationId xmlns:a16="http://schemas.microsoft.com/office/drawing/2014/main" id="{ADD5D247-37FC-D04A-A4DF-8FE1B882ECB7}"/>
              </a:ext>
            </a:extLst>
          </p:cNvPr>
          <p:cNvSpPr>
            <a:spLocks noGrp="1"/>
          </p:cNvSpPr>
          <p:nvPr>
            <p:ph type="body" idx="1"/>
          </p:nvPr>
        </p:nvSpPr>
        <p:spPr>
          <a:xfrm>
            <a:off x="3867913" y="3039761"/>
            <a:ext cx="5856856" cy="2693774"/>
          </a:xfrm>
        </p:spPr>
        <p:txBody>
          <a:bodyPr>
            <a:noAutofit/>
          </a:bodyPr>
          <a:lstStyle/>
          <a:p>
            <a:pPr marL="342900" indent="-342900" fontAlgn="base">
              <a:buFont typeface="Arial" panose="020B0604020202020204" pitchFamily="34" charset="0"/>
              <a:buChar char="•"/>
            </a:pPr>
            <a:r>
              <a:rPr lang="en-US" sz="2000" dirty="0"/>
              <a:t>HTTP stands for </a:t>
            </a:r>
            <a:r>
              <a:rPr lang="en-US" sz="2000" b="1" u="sng" dirty="0"/>
              <a:t>H</a:t>
            </a:r>
            <a:r>
              <a:rPr lang="en-US" sz="2000" dirty="0"/>
              <a:t>yper</a:t>
            </a:r>
            <a:r>
              <a:rPr lang="en-US" sz="2000" b="1" u="sng" dirty="0"/>
              <a:t>t</a:t>
            </a:r>
            <a:r>
              <a:rPr lang="en-US" sz="2000" dirty="0"/>
              <a:t>ext </a:t>
            </a:r>
            <a:r>
              <a:rPr lang="en-US" sz="2000" b="1" u="sng" dirty="0"/>
              <a:t>T</a:t>
            </a:r>
            <a:r>
              <a:rPr lang="en-US" sz="2000" dirty="0"/>
              <a:t>ransfer </a:t>
            </a:r>
            <a:r>
              <a:rPr lang="en-US" sz="2000" b="1" u="sng" dirty="0"/>
              <a:t>P</a:t>
            </a:r>
            <a:r>
              <a:rPr lang="en-US" sz="2000" dirty="0"/>
              <a:t>rotocol.</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HTTP  is </a:t>
            </a:r>
            <a:r>
              <a:rPr lang="en-US" sz="2000" dirty="0">
                <a:solidFill>
                  <a:schemeClr val="tx1">
                    <a:lumMod val="75000"/>
                    <a:lumOff val="25000"/>
                  </a:schemeClr>
                </a:solidFill>
              </a:rPr>
              <a:t>used to </a:t>
            </a:r>
            <a:r>
              <a:rPr lang="en-US" sz="2000" dirty="0">
                <a:solidFill>
                  <a:schemeClr val="accent1">
                    <a:lumMod val="75000"/>
                  </a:schemeClr>
                </a:solidFill>
              </a:rPr>
              <a:t>structure </a:t>
            </a:r>
            <a:r>
              <a:rPr lang="en-US" sz="2000" u="sng" dirty="0">
                <a:solidFill>
                  <a:schemeClr val="accent1">
                    <a:lumMod val="75000"/>
                  </a:schemeClr>
                </a:solidFill>
              </a:rPr>
              <a:t>requests</a:t>
            </a:r>
            <a:r>
              <a:rPr lang="en-US" sz="2000" dirty="0">
                <a:solidFill>
                  <a:schemeClr val="accent1">
                    <a:lumMod val="75000"/>
                  </a:schemeClr>
                </a:solidFill>
              </a:rPr>
              <a:t> &amp; </a:t>
            </a:r>
            <a:r>
              <a:rPr lang="en-US" sz="2000" u="sng" dirty="0">
                <a:solidFill>
                  <a:schemeClr val="accent1">
                    <a:lumMod val="75000"/>
                  </a:schemeClr>
                </a:solidFill>
              </a:rPr>
              <a:t>responses</a:t>
            </a:r>
            <a:r>
              <a:rPr lang="en-US" sz="2000" dirty="0">
                <a:solidFill>
                  <a:schemeClr val="accent1">
                    <a:lumMod val="75000"/>
                  </a:schemeClr>
                </a:solidFill>
              </a:rPr>
              <a:t> over the internet. </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HTTP requires data to be transferred from one point to another over the network.</a:t>
            </a:r>
          </a:p>
          <a:p>
            <a:br>
              <a:rPr lang="en-US" sz="2000" dirty="0"/>
            </a:br>
            <a:endParaRPr lang="en-US" sz="2000" dirty="0"/>
          </a:p>
        </p:txBody>
      </p:sp>
      <p:sp>
        <p:nvSpPr>
          <p:cNvPr id="4" name="TextBox 3">
            <a:extLst>
              <a:ext uri="{FF2B5EF4-FFF2-40B4-BE49-F238E27FC236}">
                <a16:creationId xmlns:a16="http://schemas.microsoft.com/office/drawing/2014/main" id="{E758C3F6-1456-6E40-BA67-97B8691B044A}"/>
              </a:ext>
            </a:extLst>
          </p:cNvPr>
          <p:cNvSpPr txBox="1"/>
          <p:nvPr/>
        </p:nvSpPr>
        <p:spPr>
          <a:xfrm>
            <a:off x="86498" y="5410369"/>
            <a:ext cx="2582562" cy="646331"/>
          </a:xfrm>
          <a:prstGeom prst="rect">
            <a:avLst/>
          </a:prstGeom>
          <a:noFill/>
        </p:spPr>
        <p:txBody>
          <a:bodyPr wrap="square" rtlCol="0">
            <a:spAutoFit/>
          </a:bodyPr>
          <a:lstStyle/>
          <a:p>
            <a:r>
              <a:rPr lang="en-US" sz="3600" b="1" u="sng" dirty="0">
                <a:solidFill>
                  <a:schemeClr val="bg1"/>
                </a:solidFill>
                <a:latin typeface="Gill Sans Ultra Bold" panose="020B0A02020104020203" pitchFamily="34" charset="77"/>
              </a:rPr>
              <a:t>HTTP</a:t>
            </a:r>
            <a:endParaRPr lang="en-US" sz="3600" dirty="0">
              <a:solidFill>
                <a:schemeClr val="bg1"/>
              </a:solidFill>
              <a:latin typeface="Gill Sans Ultra Bold" panose="020B0A02020104020203" pitchFamily="34" charset="77"/>
            </a:endParaRPr>
          </a:p>
        </p:txBody>
      </p:sp>
    </p:spTree>
    <p:extLst>
      <p:ext uri="{BB962C8B-B14F-4D97-AF65-F5344CB8AC3E}">
        <p14:creationId xmlns:p14="http://schemas.microsoft.com/office/powerpoint/2010/main" val="233503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E748-277E-BA41-B738-7382E0A5D453}"/>
              </a:ext>
            </a:extLst>
          </p:cNvPr>
          <p:cNvSpPr>
            <a:spLocks noGrp="1"/>
          </p:cNvSpPr>
          <p:nvPr>
            <p:ph type="title"/>
          </p:nvPr>
        </p:nvSpPr>
        <p:spPr>
          <a:xfrm>
            <a:off x="214654" y="5120211"/>
            <a:ext cx="3331736" cy="819355"/>
          </a:xfrm>
        </p:spPr>
        <p:txBody>
          <a:bodyPr>
            <a:noAutofit/>
          </a:bodyPr>
          <a:lstStyle/>
          <a:p>
            <a:r>
              <a:rPr lang="en-US" sz="3600" b="1" dirty="0"/>
              <a:t>What is </a:t>
            </a:r>
            <a:r>
              <a:rPr lang="en-US" sz="3600" b="1" i="1" dirty="0"/>
              <a:t>HTTPS</a:t>
            </a:r>
            <a:r>
              <a:rPr lang="en-US" sz="3600" b="1" dirty="0"/>
              <a:t>?</a:t>
            </a:r>
          </a:p>
        </p:txBody>
      </p:sp>
      <p:pic>
        <p:nvPicPr>
          <p:cNvPr id="6" name="Picture Placeholder 5">
            <a:extLst>
              <a:ext uri="{FF2B5EF4-FFF2-40B4-BE49-F238E27FC236}">
                <a16:creationId xmlns:a16="http://schemas.microsoft.com/office/drawing/2014/main" id="{EBB081D6-7A9E-5A4A-A36A-DA86E0CE386C}"/>
              </a:ext>
            </a:extLst>
          </p:cNvPr>
          <p:cNvPicPr>
            <a:picLocks noGrp="1" noChangeAspect="1"/>
          </p:cNvPicPr>
          <p:nvPr>
            <p:ph type="pic" idx="1"/>
          </p:nvPr>
        </p:nvPicPr>
        <p:blipFill>
          <a:blip r:embed="rId2"/>
          <a:stretch>
            <a:fillRect/>
          </a:stretch>
        </p:blipFill>
        <p:spPr>
          <a:xfrm>
            <a:off x="1392265" y="1525340"/>
            <a:ext cx="8987177" cy="3594871"/>
          </a:xfrm>
        </p:spPr>
      </p:pic>
    </p:spTree>
    <p:extLst>
      <p:ext uri="{BB962C8B-B14F-4D97-AF65-F5344CB8AC3E}">
        <p14:creationId xmlns:p14="http://schemas.microsoft.com/office/powerpoint/2010/main" val="1339090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CFEE-A8EA-024A-9AF4-499545558823}"/>
              </a:ext>
            </a:extLst>
          </p:cNvPr>
          <p:cNvSpPr>
            <a:spLocks noGrp="1"/>
          </p:cNvSpPr>
          <p:nvPr>
            <p:ph type="title"/>
          </p:nvPr>
        </p:nvSpPr>
        <p:spPr>
          <a:xfrm>
            <a:off x="111212" y="4201297"/>
            <a:ext cx="3336324" cy="1717589"/>
          </a:xfrm>
        </p:spPr>
        <p:txBody>
          <a:bodyPr>
            <a:normAutofit fontScale="90000"/>
          </a:bodyPr>
          <a:lstStyle/>
          <a:p>
            <a:r>
              <a:rPr lang="en-US" b="1" dirty="0">
                <a:latin typeface="Gill Sans Ultra Bold" panose="020B0A02020104020203" pitchFamily="34" charset="77"/>
              </a:rPr>
              <a:t>The </a:t>
            </a:r>
            <a:br>
              <a:rPr lang="en-US" b="1" dirty="0">
                <a:latin typeface="Gill Sans Ultra Bold" panose="020B0A02020104020203" pitchFamily="34" charset="77"/>
              </a:rPr>
            </a:br>
            <a:r>
              <a:rPr lang="en-US" b="1" dirty="0">
                <a:latin typeface="Gill Sans Ultra Bold" panose="020B0A02020104020203" pitchFamily="34" charset="77"/>
              </a:rPr>
              <a:t>marriage </a:t>
            </a:r>
            <a:br>
              <a:rPr lang="en-US" b="1" dirty="0">
                <a:latin typeface="Gill Sans Ultra Bold" panose="020B0A02020104020203" pitchFamily="34" charset="77"/>
              </a:rPr>
            </a:br>
            <a:r>
              <a:rPr lang="en-US" b="1" dirty="0">
                <a:latin typeface="Gill Sans Ultra Bold" panose="020B0A02020104020203" pitchFamily="34" charset="77"/>
              </a:rPr>
              <a:t>of </a:t>
            </a:r>
            <a:br>
              <a:rPr lang="en-US" b="1" dirty="0">
                <a:latin typeface="Gill Sans Ultra Bold" panose="020B0A02020104020203" pitchFamily="34" charset="77"/>
              </a:rPr>
            </a:br>
            <a:r>
              <a:rPr lang="en-US" b="1" u="sng" dirty="0">
                <a:latin typeface="Gill Sans Ultra Bold" panose="020B0A02020104020203" pitchFamily="34" charset="77"/>
              </a:rPr>
              <a:t>SSL</a:t>
            </a:r>
            <a:r>
              <a:rPr lang="en-US" b="1" dirty="0">
                <a:latin typeface="Gill Sans Ultra Bold" panose="020B0A02020104020203" pitchFamily="34" charset="77"/>
              </a:rPr>
              <a:t> &amp; </a:t>
            </a:r>
            <a:r>
              <a:rPr lang="en-US" b="1" u="sng" dirty="0">
                <a:latin typeface="Gill Sans Ultra Bold" panose="020B0A02020104020203" pitchFamily="34" charset="77"/>
              </a:rPr>
              <a:t>HTTP</a:t>
            </a:r>
            <a:r>
              <a:rPr lang="en-US" b="1" dirty="0">
                <a:latin typeface="Gill Sans Ultra Bold" panose="020B0A02020104020203" pitchFamily="34" charset="77"/>
              </a:rPr>
              <a:t> !</a:t>
            </a:r>
          </a:p>
        </p:txBody>
      </p:sp>
      <p:pic>
        <p:nvPicPr>
          <p:cNvPr id="6" name="Picture Placeholder 5">
            <a:extLst>
              <a:ext uri="{FF2B5EF4-FFF2-40B4-BE49-F238E27FC236}">
                <a16:creationId xmlns:a16="http://schemas.microsoft.com/office/drawing/2014/main" id="{8D4222B5-5CB4-AB44-8D46-BF34C147E67D}"/>
              </a:ext>
            </a:extLst>
          </p:cNvPr>
          <p:cNvPicPr>
            <a:picLocks noGrp="1" noChangeAspect="1"/>
          </p:cNvPicPr>
          <p:nvPr>
            <p:ph type="pic" idx="1"/>
          </p:nvPr>
        </p:nvPicPr>
        <p:blipFill>
          <a:blip r:embed="rId3"/>
          <a:srcRect t="3991" b="3991"/>
          <a:stretch>
            <a:fillRect/>
          </a:stretch>
        </p:blipFill>
        <p:spPr>
          <a:xfrm>
            <a:off x="980773" y="297507"/>
            <a:ext cx="9912354" cy="3299778"/>
          </a:xfrm>
        </p:spPr>
      </p:pic>
      <p:pic>
        <p:nvPicPr>
          <p:cNvPr id="8" name="Picture 7">
            <a:extLst>
              <a:ext uri="{FF2B5EF4-FFF2-40B4-BE49-F238E27FC236}">
                <a16:creationId xmlns:a16="http://schemas.microsoft.com/office/drawing/2014/main" id="{CDF79464-7112-FA40-AE7A-B58AD4A3E24C}"/>
              </a:ext>
            </a:extLst>
          </p:cNvPr>
          <p:cNvPicPr>
            <a:picLocks noChangeAspect="1"/>
          </p:cNvPicPr>
          <p:nvPr/>
        </p:nvPicPr>
        <p:blipFill>
          <a:blip r:embed="rId4"/>
          <a:stretch>
            <a:fillRect/>
          </a:stretch>
        </p:blipFill>
        <p:spPr>
          <a:xfrm>
            <a:off x="7832633" y="3040709"/>
            <a:ext cx="4144909" cy="3669012"/>
          </a:xfrm>
          <a:prstGeom prst="rect">
            <a:avLst/>
          </a:prstGeom>
        </p:spPr>
      </p:pic>
    </p:spTree>
    <p:extLst>
      <p:ext uri="{BB962C8B-B14F-4D97-AF65-F5344CB8AC3E}">
        <p14:creationId xmlns:p14="http://schemas.microsoft.com/office/powerpoint/2010/main" val="17482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8C2-D548-5044-825E-34080F7E0B1C}"/>
              </a:ext>
            </a:extLst>
          </p:cNvPr>
          <p:cNvSpPr>
            <a:spLocks noGrp="1"/>
          </p:cNvSpPr>
          <p:nvPr>
            <p:ph type="title"/>
          </p:nvPr>
        </p:nvSpPr>
        <p:spPr>
          <a:xfrm>
            <a:off x="3781415" y="131914"/>
            <a:ext cx="7315200" cy="1123476"/>
          </a:xfrm>
        </p:spPr>
        <p:txBody>
          <a:bodyPr>
            <a:normAutofit/>
          </a:bodyPr>
          <a:lstStyle/>
          <a:p>
            <a:r>
              <a:rPr lang="en-US" sz="4400" dirty="0"/>
              <a:t>So… then what is </a:t>
            </a:r>
            <a:r>
              <a:rPr lang="en-US" sz="5500" b="1" dirty="0"/>
              <a:t>HTTP</a:t>
            </a:r>
            <a:r>
              <a:rPr lang="en-US" sz="5500" b="1" u="sng" dirty="0">
                <a:solidFill>
                  <a:schemeClr val="accent1">
                    <a:lumMod val="75000"/>
                  </a:schemeClr>
                </a:solidFill>
              </a:rPr>
              <a:t>S</a:t>
            </a:r>
            <a:r>
              <a:rPr lang="en-US" sz="5500" b="1" dirty="0">
                <a:solidFill>
                  <a:schemeClr val="accent1">
                    <a:lumMod val="75000"/>
                  </a:schemeClr>
                </a:solidFill>
              </a:rPr>
              <a:t> </a:t>
            </a:r>
            <a:r>
              <a:rPr lang="en-US" sz="4400" dirty="0"/>
              <a:t>?</a:t>
            </a:r>
          </a:p>
        </p:txBody>
      </p:sp>
      <p:sp>
        <p:nvSpPr>
          <p:cNvPr id="3" name="Text Placeholder 2">
            <a:extLst>
              <a:ext uri="{FF2B5EF4-FFF2-40B4-BE49-F238E27FC236}">
                <a16:creationId xmlns:a16="http://schemas.microsoft.com/office/drawing/2014/main" id="{ADD5D247-37FC-D04A-A4DF-8FE1B882ECB7}"/>
              </a:ext>
            </a:extLst>
          </p:cNvPr>
          <p:cNvSpPr>
            <a:spLocks noGrp="1"/>
          </p:cNvSpPr>
          <p:nvPr>
            <p:ph type="body" idx="1"/>
          </p:nvPr>
        </p:nvSpPr>
        <p:spPr>
          <a:xfrm>
            <a:off x="3781414" y="1832363"/>
            <a:ext cx="7673299" cy="4827929"/>
          </a:xfrm>
        </p:spPr>
        <p:txBody>
          <a:bodyPr>
            <a:normAutofit/>
          </a:bodyPr>
          <a:lstStyle/>
          <a:p>
            <a:pPr marL="457200" indent="-457200">
              <a:buFont typeface="+mj-lt"/>
              <a:buAutoNum type="arabicParenR"/>
            </a:pPr>
            <a:r>
              <a:rPr lang="en-US" dirty="0"/>
              <a:t>HTTPS --</a:t>
            </a:r>
            <a:r>
              <a:rPr lang="en-US" i="1" dirty="0"/>
              <a:t>short for HTTP Secure-</a:t>
            </a:r>
            <a:r>
              <a:rPr lang="en-US" dirty="0"/>
              <a:t>- allows you to </a:t>
            </a:r>
            <a:r>
              <a:rPr lang="en-US" u="sng" dirty="0"/>
              <a:t>encrypt data </a:t>
            </a:r>
            <a:r>
              <a:rPr lang="en-US" dirty="0"/>
              <a:t>that you </a:t>
            </a:r>
            <a:r>
              <a:rPr lang="en-US" b="1" dirty="0"/>
              <a:t>send</a:t>
            </a:r>
            <a:r>
              <a:rPr lang="en-US" dirty="0"/>
              <a:t> and </a:t>
            </a:r>
            <a:r>
              <a:rPr lang="en-US" b="1" dirty="0"/>
              <a:t>receive</a:t>
            </a:r>
            <a:r>
              <a:rPr lang="en-US" dirty="0"/>
              <a:t>. </a:t>
            </a:r>
          </a:p>
          <a:p>
            <a:pPr marL="457200" indent="-457200">
              <a:buFont typeface="+mj-lt"/>
              <a:buAutoNum type="arabicParenR"/>
            </a:pPr>
            <a:endParaRPr lang="en-US" dirty="0"/>
          </a:p>
          <a:p>
            <a:pPr marL="457200" indent="-457200">
              <a:buFont typeface="+mj-lt"/>
              <a:buAutoNum type="arabicParenR"/>
            </a:pPr>
            <a:r>
              <a:rPr lang="en-US" dirty="0"/>
              <a:t>HTTPS is important to use </a:t>
            </a:r>
            <a:r>
              <a:rPr lang="en-US" b="1" dirty="0"/>
              <a:t>when passing </a:t>
            </a:r>
            <a:r>
              <a:rPr lang="en-US" i="1" dirty="0"/>
              <a:t>sensitive</a:t>
            </a:r>
            <a:r>
              <a:rPr lang="en-US" b="1" dirty="0"/>
              <a:t> or </a:t>
            </a:r>
            <a:r>
              <a:rPr lang="en-US" i="1" dirty="0"/>
              <a:t>personal</a:t>
            </a:r>
            <a:r>
              <a:rPr lang="en-US" b="1" dirty="0"/>
              <a:t> information </a:t>
            </a:r>
            <a:r>
              <a:rPr lang="en-US" b="1" u="sng" dirty="0"/>
              <a:t>to</a:t>
            </a:r>
            <a:r>
              <a:rPr lang="en-US" b="1" dirty="0"/>
              <a:t>  </a:t>
            </a:r>
            <a:r>
              <a:rPr lang="en-US" dirty="0"/>
              <a:t>&amp; </a:t>
            </a:r>
            <a:r>
              <a:rPr lang="en-US" b="1" dirty="0"/>
              <a:t> </a:t>
            </a:r>
            <a:r>
              <a:rPr lang="en-US" b="1" u="sng" dirty="0"/>
              <a:t>from</a:t>
            </a:r>
            <a:r>
              <a:rPr lang="en-US" b="1" dirty="0"/>
              <a:t> websites</a:t>
            </a:r>
            <a:r>
              <a:rPr lang="en-US" dirty="0"/>
              <a:t>. </a:t>
            </a:r>
          </a:p>
          <a:p>
            <a:pPr marL="457200" indent="-457200">
              <a:buFont typeface="+mj-lt"/>
              <a:buAutoNum type="arabicParenR"/>
            </a:pPr>
            <a:endParaRPr lang="en-US" dirty="0"/>
          </a:p>
          <a:p>
            <a:pPr marL="457200" indent="-457200">
              <a:buFont typeface="+mj-lt"/>
              <a:buAutoNum type="arabicParenR"/>
            </a:pPr>
            <a:r>
              <a:rPr lang="en-US" dirty="0"/>
              <a:t>It is up to the businesses maintaining the servers to set it up. </a:t>
            </a:r>
          </a:p>
          <a:p>
            <a:pPr marL="457200" indent="-457200">
              <a:buFont typeface="+mj-lt"/>
              <a:buAutoNum type="arabicParenR"/>
            </a:pPr>
            <a:endParaRPr lang="en-US" dirty="0"/>
          </a:p>
          <a:p>
            <a:pPr marL="457200" indent="-457200">
              <a:buFont typeface="+mj-lt"/>
              <a:buAutoNum type="arabicParenR"/>
            </a:pPr>
            <a:r>
              <a:rPr lang="en-US" dirty="0"/>
              <a:t>In order to support HTTPS, the business must apply for an </a:t>
            </a:r>
            <a:r>
              <a:rPr lang="en-US" i="1" dirty="0"/>
              <a:t>SSL certificate.</a:t>
            </a:r>
          </a:p>
        </p:txBody>
      </p:sp>
      <p:sp>
        <p:nvSpPr>
          <p:cNvPr id="4" name="TextBox 3">
            <a:extLst>
              <a:ext uri="{FF2B5EF4-FFF2-40B4-BE49-F238E27FC236}">
                <a16:creationId xmlns:a16="http://schemas.microsoft.com/office/drawing/2014/main" id="{E758C3F6-1456-6E40-BA67-97B8691B044A}"/>
              </a:ext>
            </a:extLst>
          </p:cNvPr>
          <p:cNvSpPr txBox="1"/>
          <p:nvPr/>
        </p:nvSpPr>
        <p:spPr>
          <a:xfrm>
            <a:off x="148281" y="5327435"/>
            <a:ext cx="2582562" cy="646331"/>
          </a:xfrm>
          <a:prstGeom prst="rect">
            <a:avLst/>
          </a:prstGeom>
          <a:noFill/>
        </p:spPr>
        <p:txBody>
          <a:bodyPr wrap="square" rtlCol="0">
            <a:spAutoFit/>
          </a:bodyPr>
          <a:lstStyle/>
          <a:p>
            <a:r>
              <a:rPr lang="en-US" sz="3600" b="1" dirty="0">
                <a:solidFill>
                  <a:schemeClr val="bg1"/>
                </a:solidFill>
                <a:latin typeface="Gill Sans Ultra Bold" panose="020B0A02020104020203" pitchFamily="34" charset="77"/>
              </a:rPr>
              <a:t>HTTP</a:t>
            </a:r>
            <a:r>
              <a:rPr lang="en-US" sz="3600" b="1" u="sng" dirty="0">
                <a:solidFill>
                  <a:schemeClr val="bg1"/>
                </a:solidFill>
                <a:latin typeface="Gill Sans Ultra Bold" panose="020B0A02020104020203" pitchFamily="34" charset="77"/>
              </a:rPr>
              <a:t>S</a:t>
            </a:r>
            <a:endParaRPr lang="en-US" sz="3600" dirty="0">
              <a:solidFill>
                <a:schemeClr val="bg1"/>
              </a:solidFill>
              <a:latin typeface="Gill Sans Ultra Bold" panose="020B0A02020104020203" pitchFamily="34" charset="77"/>
            </a:endParaRPr>
          </a:p>
        </p:txBody>
      </p:sp>
    </p:spTree>
    <p:extLst>
      <p:ext uri="{BB962C8B-B14F-4D97-AF65-F5344CB8AC3E}">
        <p14:creationId xmlns:p14="http://schemas.microsoft.com/office/powerpoint/2010/main" val="1395776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1858-512E-E444-AE45-CB0C180A76B8}"/>
              </a:ext>
            </a:extLst>
          </p:cNvPr>
          <p:cNvSpPr>
            <a:spLocks noGrp="1"/>
          </p:cNvSpPr>
          <p:nvPr>
            <p:ph type="ctrTitle"/>
          </p:nvPr>
        </p:nvSpPr>
        <p:spPr>
          <a:xfrm>
            <a:off x="993648" y="1196848"/>
            <a:ext cx="7985252" cy="3255264"/>
          </a:xfrm>
        </p:spPr>
        <p:txBody>
          <a:bodyPr/>
          <a:lstStyle/>
          <a:p>
            <a:r>
              <a:rPr lang="en-US" sz="5400" dirty="0">
                <a:latin typeface="Gill Sans Ultra Bold" panose="020B0A02020104020203" pitchFamily="34" charset="77"/>
              </a:rPr>
              <a:t>Congratulations !</a:t>
            </a:r>
            <a:endParaRPr lang="en-US" dirty="0"/>
          </a:p>
        </p:txBody>
      </p:sp>
      <p:sp>
        <p:nvSpPr>
          <p:cNvPr id="3" name="Subtitle 2">
            <a:extLst>
              <a:ext uri="{FF2B5EF4-FFF2-40B4-BE49-F238E27FC236}">
                <a16:creationId xmlns:a16="http://schemas.microsoft.com/office/drawing/2014/main" id="{755DAAFE-9C45-BF45-AEA3-EB94EF46B3F3}"/>
              </a:ext>
            </a:extLst>
          </p:cNvPr>
          <p:cNvSpPr>
            <a:spLocks noGrp="1"/>
          </p:cNvSpPr>
          <p:nvPr>
            <p:ph type="subTitle" idx="1"/>
          </p:nvPr>
        </p:nvSpPr>
        <p:spPr/>
        <p:txBody>
          <a:bodyPr>
            <a:noAutofit/>
          </a:bodyPr>
          <a:lstStyle/>
          <a:p>
            <a:r>
              <a:rPr lang="en-US" sz="2800" dirty="0"/>
              <a:t>Now you too can brag &amp; nerd out with other techies about </a:t>
            </a:r>
            <a:r>
              <a:rPr lang="en-US" sz="2800" b="1" dirty="0"/>
              <a:t>SSL / TLS </a:t>
            </a:r>
            <a:r>
              <a:rPr lang="en-US" sz="2800" dirty="0"/>
              <a:t>and </a:t>
            </a:r>
            <a:r>
              <a:rPr lang="en-US" sz="2800" b="1" dirty="0"/>
              <a:t>HTTPS</a:t>
            </a:r>
            <a:r>
              <a:rPr lang="en-US" sz="2800" dirty="0"/>
              <a:t> stuff! </a:t>
            </a:r>
          </a:p>
        </p:txBody>
      </p:sp>
    </p:spTree>
    <p:extLst>
      <p:ext uri="{BB962C8B-B14F-4D97-AF65-F5344CB8AC3E}">
        <p14:creationId xmlns:p14="http://schemas.microsoft.com/office/powerpoint/2010/main" val="322001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dot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248-970C-CE4D-B791-C107696BC25C}"/>
              </a:ext>
            </a:extLst>
          </p:cNvPr>
          <p:cNvSpPr>
            <a:spLocks noGrp="1"/>
          </p:cNvSpPr>
          <p:nvPr>
            <p:ph type="ctrTitle"/>
          </p:nvPr>
        </p:nvSpPr>
        <p:spPr>
          <a:xfrm>
            <a:off x="1069848" y="753762"/>
            <a:ext cx="7357460" cy="4695568"/>
          </a:xfrm>
        </p:spPr>
        <p:txBody>
          <a:bodyPr>
            <a:normAutofit/>
          </a:bodyPr>
          <a:lstStyle/>
          <a:p>
            <a:pPr algn="ctr"/>
            <a:r>
              <a:rPr lang="en-US" i="1" dirty="0"/>
              <a:t>Let’s talk about…</a:t>
            </a:r>
            <a:br>
              <a:rPr lang="en-US" i="1" dirty="0"/>
            </a:br>
            <a:r>
              <a:rPr lang="en-US" dirty="0"/>
              <a:t> </a:t>
            </a:r>
            <a:br>
              <a:rPr lang="en-US" dirty="0"/>
            </a:br>
            <a:r>
              <a:rPr lang="en-US" dirty="0">
                <a:latin typeface="Gill Sans Ultra Bold" panose="020B0A02020104020203" pitchFamily="34" charset="77"/>
              </a:rPr>
              <a:t>SSL /  TLS</a:t>
            </a:r>
            <a:br>
              <a:rPr lang="en-US" dirty="0"/>
            </a:br>
            <a:r>
              <a:rPr lang="en-US" dirty="0"/>
              <a:t>and</a:t>
            </a:r>
            <a:br>
              <a:rPr lang="en-US" dirty="0"/>
            </a:br>
            <a:r>
              <a:rPr lang="en-US" dirty="0">
                <a:latin typeface="Gill Sans Ultra Bold" panose="020B0A02020104020203" pitchFamily="34" charset="77"/>
              </a:rPr>
              <a:t>HTTP / HTTPS !!!</a:t>
            </a:r>
            <a:r>
              <a:rPr lang="en-US" dirty="0"/>
              <a:t> </a:t>
            </a:r>
          </a:p>
        </p:txBody>
      </p:sp>
    </p:spTree>
    <p:extLst>
      <p:ext uri="{BB962C8B-B14F-4D97-AF65-F5344CB8AC3E}">
        <p14:creationId xmlns:p14="http://schemas.microsoft.com/office/powerpoint/2010/main" val="104821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EABA9B-74F3-724E-BE26-5248915BF092}"/>
              </a:ext>
            </a:extLst>
          </p:cNvPr>
          <p:cNvPicPr>
            <a:picLocks noChangeAspect="1"/>
          </p:cNvPicPr>
          <p:nvPr/>
        </p:nvPicPr>
        <p:blipFill>
          <a:blip r:embed="rId3"/>
          <a:stretch>
            <a:fillRect/>
          </a:stretch>
        </p:blipFill>
        <p:spPr>
          <a:xfrm>
            <a:off x="0" y="-1"/>
            <a:ext cx="12192000" cy="7586133"/>
          </a:xfrm>
          <a:prstGeom prst="rect">
            <a:avLst/>
          </a:prstGeom>
        </p:spPr>
      </p:pic>
      <p:sp>
        <p:nvSpPr>
          <p:cNvPr id="2" name="TextBox 1">
            <a:extLst>
              <a:ext uri="{FF2B5EF4-FFF2-40B4-BE49-F238E27FC236}">
                <a16:creationId xmlns:a16="http://schemas.microsoft.com/office/drawing/2014/main" id="{F40C04D9-38A3-5945-8699-B3B1783121F1}"/>
              </a:ext>
            </a:extLst>
          </p:cNvPr>
          <p:cNvSpPr txBox="1"/>
          <p:nvPr/>
        </p:nvSpPr>
        <p:spPr>
          <a:xfrm>
            <a:off x="336723" y="376745"/>
            <a:ext cx="4679777" cy="3693319"/>
          </a:xfrm>
          <a:prstGeom prst="rect">
            <a:avLst/>
          </a:prstGeom>
          <a:noFill/>
        </p:spPr>
        <p:txBody>
          <a:bodyPr wrap="square" rtlCol="0">
            <a:spAutoFit/>
          </a:bodyPr>
          <a:lstStyle/>
          <a:p>
            <a:r>
              <a:rPr lang="en-US" dirty="0">
                <a:latin typeface="Gill Sans Ultra Bold" panose="020B0A02020104020203" pitchFamily="34" charset="77"/>
              </a:rPr>
              <a:t>Tech Stuff that’ll come  </a:t>
            </a:r>
          </a:p>
          <a:p>
            <a:r>
              <a:rPr lang="en-US" dirty="0">
                <a:latin typeface="Gill Sans Ultra Bold" panose="020B0A02020104020203" pitchFamily="34" charset="77"/>
              </a:rPr>
              <a:t>up today:</a:t>
            </a:r>
          </a:p>
          <a:p>
            <a:endParaRPr lang="en-US" dirty="0">
              <a:latin typeface="Gill Sans Ultra Bold" panose="020B0A02020104020203" pitchFamily="34" charset="77"/>
            </a:endParaRPr>
          </a:p>
          <a:p>
            <a:endParaRPr lang="en-US" dirty="0"/>
          </a:p>
          <a:p>
            <a:pPr marL="285750" indent="-285750">
              <a:buFont typeface="Arial" panose="020B0604020202020204" pitchFamily="34" charset="0"/>
              <a:buChar char="•"/>
            </a:pPr>
            <a:r>
              <a:rPr lang="en-US" dirty="0"/>
              <a:t>Web servers</a:t>
            </a:r>
          </a:p>
          <a:p>
            <a:pPr marL="285750" indent="-285750">
              <a:buFont typeface="Arial" panose="020B0604020202020204" pitchFamily="34" charset="0"/>
              <a:buChar char="•"/>
            </a:pPr>
            <a:r>
              <a:rPr lang="en-US" dirty="0"/>
              <a:t>HTTP / HTTPS</a:t>
            </a:r>
          </a:p>
          <a:p>
            <a:pPr marL="285750" indent="-285750">
              <a:buFont typeface="Arial" panose="020B0604020202020204" pitchFamily="34" charset="0"/>
              <a:buChar char="•"/>
            </a:pPr>
            <a:r>
              <a:rPr lang="en-US" dirty="0"/>
              <a:t>Security </a:t>
            </a:r>
          </a:p>
          <a:p>
            <a:pPr marL="285750" indent="-285750">
              <a:buFont typeface="Arial" panose="020B0604020202020204" pitchFamily="34" charset="0"/>
              <a:buChar char="•"/>
            </a:pPr>
            <a:r>
              <a:rPr lang="en-US" dirty="0"/>
              <a:t>SSL/ TLS </a:t>
            </a:r>
          </a:p>
          <a:p>
            <a:pPr marL="285750" indent="-285750">
              <a:buFont typeface="Arial" panose="020B0604020202020204" pitchFamily="34" charset="0"/>
              <a:buChar char="•"/>
            </a:pPr>
            <a:r>
              <a:rPr lang="en-US" dirty="0"/>
              <a:t>SSL Certifications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519192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8DC0-0F9B-CE4B-8761-3A0F57DC2BAE}"/>
              </a:ext>
            </a:extLst>
          </p:cNvPr>
          <p:cNvSpPr>
            <a:spLocks noGrp="1"/>
          </p:cNvSpPr>
          <p:nvPr>
            <p:ph type="title"/>
          </p:nvPr>
        </p:nvSpPr>
        <p:spPr>
          <a:xfrm>
            <a:off x="256032" y="3367216"/>
            <a:ext cx="2834640" cy="2377440"/>
          </a:xfrm>
        </p:spPr>
        <p:txBody>
          <a:bodyPr/>
          <a:lstStyle/>
          <a:p>
            <a:r>
              <a:rPr lang="en-US" dirty="0">
                <a:latin typeface="Gill Sans Ultra Bold" panose="020B0A02020104020203" pitchFamily="34" charset="77"/>
              </a:rPr>
              <a:t>What is </a:t>
            </a:r>
            <a:r>
              <a:rPr lang="en-US" u="sng" dirty="0">
                <a:latin typeface="Gill Sans Ultra Bold" panose="020B0A02020104020203" pitchFamily="34" charset="77"/>
              </a:rPr>
              <a:t>SSL</a:t>
            </a:r>
            <a:r>
              <a:rPr lang="en-US" dirty="0">
                <a:latin typeface="Gill Sans Ultra Bold" panose="020B0A02020104020203" pitchFamily="34" charset="77"/>
              </a:rPr>
              <a:t> / </a:t>
            </a:r>
            <a:r>
              <a:rPr lang="en-US" u="sng" dirty="0">
                <a:latin typeface="Gill Sans Ultra Bold" panose="020B0A02020104020203" pitchFamily="34" charset="77"/>
              </a:rPr>
              <a:t>TLS</a:t>
            </a:r>
            <a:r>
              <a:rPr lang="en-US" dirty="0">
                <a:latin typeface="Gill Sans Ultra Bold" panose="020B0A02020104020203" pitchFamily="34" charset="77"/>
              </a:rPr>
              <a:t>? </a:t>
            </a:r>
          </a:p>
        </p:txBody>
      </p:sp>
      <p:sp>
        <p:nvSpPr>
          <p:cNvPr id="3" name="Content Placeholder 2">
            <a:extLst>
              <a:ext uri="{FF2B5EF4-FFF2-40B4-BE49-F238E27FC236}">
                <a16:creationId xmlns:a16="http://schemas.microsoft.com/office/drawing/2014/main" id="{5B0F5B72-81DB-A24A-9458-D5CFCC73E184}"/>
              </a:ext>
            </a:extLst>
          </p:cNvPr>
          <p:cNvSpPr>
            <a:spLocks noGrp="1"/>
          </p:cNvSpPr>
          <p:nvPr>
            <p:ph idx="1"/>
          </p:nvPr>
        </p:nvSpPr>
        <p:spPr>
          <a:xfrm>
            <a:off x="3867912" y="1116433"/>
            <a:ext cx="7315200" cy="2430574"/>
          </a:xfrm>
        </p:spPr>
        <p:txBody>
          <a:bodyPr/>
          <a:lstStyle/>
          <a:p>
            <a:r>
              <a:rPr lang="en-US" dirty="0">
                <a:latin typeface="Gill Sans Ultra Bold" panose="020B0A02020104020203" pitchFamily="34" charset="77"/>
              </a:rPr>
              <a:t>SSL</a:t>
            </a:r>
            <a:r>
              <a:rPr lang="en-US" dirty="0"/>
              <a:t> (</a:t>
            </a:r>
            <a:r>
              <a:rPr lang="en-US" i="1" dirty="0"/>
              <a:t>Secured Sockets Layer</a:t>
            </a:r>
            <a:r>
              <a:rPr lang="en-US" dirty="0"/>
              <a:t>) is a web protocol developed by Netscape in the 90s for enhancing web security. </a:t>
            </a:r>
          </a:p>
          <a:p>
            <a:endParaRPr lang="en-US" dirty="0"/>
          </a:p>
          <a:p>
            <a:r>
              <a:rPr lang="en-US" dirty="0">
                <a:latin typeface="Gill Sans Ultra Bold" panose="020B0A02020104020203" pitchFamily="34" charset="77"/>
              </a:rPr>
              <a:t>TLS</a:t>
            </a:r>
            <a:r>
              <a:rPr lang="en-US" dirty="0"/>
              <a:t> (</a:t>
            </a:r>
            <a:r>
              <a:rPr lang="en-US" i="1" dirty="0"/>
              <a:t>Transport Layer Security</a:t>
            </a:r>
            <a:r>
              <a:rPr lang="en-US" dirty="0"/>
              <a:t>) was developed by the Internet Engineering Task Force (IETF) as an improvement on SSL. </a:t>
            </a:r>
          </a:p>
          <a:p>
            <a:endParaRPr lang="en-US" dirty="0"/>
          </a:p>
        </p:txBody>
      </p:sp>
      <p:sp>
        <p:nvSpPr>
          <p:cNvPr id="5" name="TextBox 4">
            <a:extLst>
              <a:ext uri="{FF2B5EF4-FFF2-40B4-BE49-F238E27FC236}">
                <a16:creationId xmlns:a16="http://schemas.microsoft.com/office/drawing/2014/main" id="{0C50ADBC-78EA-994F-A207-5E9029C83A2C}"/>
              </a:ext>
            </a:extLst>
          </p:cNvPr>
          <p:cNvSpPr txBox="1"/>
          <p:nvPr/>
        </p:nvSpPr>
        <p:spPr>
          <a:xfrm>
            <a:off x="6388002" y="6033666"/>
            <a:ext cx="5498757" cy="923330"/>
          </a:xfrm>
          <a:prstGeom prst="rect">
            <a:avLst/>
          </a:prstGeom>
          <a:noFill/>
        </p:spPr>
        <p:txBody>
          <a:bodyPr wrap="square" rtlCol="0">
            <a:spAutoFit/>
          </a:bodyPr>
          <a:lstStyle/>
          <a:p>
            <a:r>
              <a:rPr lang="en-US" b="1" dirty="0">
                <a:latin typeface="Gill Sans Ultra Bold" panose="020B0A02020104020203" pitchFamily="34" charset="77"/>
              </a:rPr>
              <a:t>NOTE:</a:t>
            </a:r>
            <a:r>
              <a:rPr lang="en-US" dirty="0"/>
              <a:t>  it is common for peeps to use “SSL” to refer interchangeably to both </a:t>
            </a:r>
            <a:r>
              <a:rPr lang="en-US" b="1" dirty="0"/>
              <a:t>SSL</a:t>
            </a:r>
            <a:r>
              <a:rPr lang="en-US" dirty="0"/>
              <a:t> and </a:t>
            </a:r>
            <a:r>
              <a:rPr lang="en-US" b="1" dirty="0"/>
              <a:t>TLS</a:t>
            </a:r>
            <a:r>
              <a:rPr lang="en-US" dirty="0"/>
              <a:t>.</a:t>
            </a:r>
          </a:p>
          <a:p>
            <a:endParaRPr lang="en-US" dirty="0"/>
          </a:p>
        </p:txBody>
      </p:sp>
      <p:pic>
        <p:nvPicPr>
          <p:cNvPr id="8" name="Picture 7">
            <a:extLst>
              <a:ext uri="{FF2B5EF4-FFF2-40B4-BE49-F238E27FC236}">
                <a16:creationId xmlns:a16="http://schemas.microsoft.com/office/drawing/2014/main" id="{C45B45BA-06B7-9E43-A944-D1679654F897}"/>
              </a:ext>
            </a:extLst>
          </p:cNvPr>
          <p:cNvPicPr>
            <a:picLocks noChangeAspect="1"/>
          </p:cNvPicPr>
          <p:nvPr/>
        </p:nvPicPr>
        <p:blipFill>
          <a:blip r:embed="rId3"/>
          <a:stretch>
            <a:fillRect/>
          </a:stretch>
        </p:blipFill>
        <p:spPr>
          <a:xfrm>
            <a:off x="6151083" y="4197591"/>
            <a:ext cx="2050900" cy="1647156"/>
          </a:xfrm>
          <a:prstGeom prst="rect">
            <a:avLst/>
          </a:prstGeom>
        </p:spPr>
      </p:pic>
    </p:spTree>
    <p:extLst>
      <p:ext uri="{BB962C8B-B14F-4D97-AF65-F5344CB8AC3E}">
        <p14:creationId xmlns:p14="http://schemas.microsoft.com/office/powerpoint/2010/main" val="333407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C3FA-5FDB-124A-AE50-F5FDE79606D1}"/>
              </a:ext>
            </a:extLst>
          </p:cNvPr>
          <p:cNvSpPr>
            <a:spLocks noGrp="1"/>
          </p:cNvSpPr>
          <p:nvPr>
            <p:ph type="title"/>
          </p:nvPr>
        </p:nvSpPr>
        <p:spPr>
          <a:xfrm>
            <a:off x="252919" y="4178300"/>
            <a:ext cx="3139162" cy="2194420"/>
          </a:xfrm>
        </p:spPr>
        <p:txBody>
          <a:bodyPr>
            <a:normAutofit/>
          </a:bodyPr>
          <a:lstStyle/>
          <a:p>
            <a:br>
              <a:rPr lang="en-US" sz="2800" b="1" u="sng" dirty="0">
                <a:latin typeface="Gill Sans Ultra Bold" panose="020B0A02020104020203" pitchFamily="34" charset="77"/>
              </a:rPr>
            </a:br>
            <a:r>
              <a:rPr lang="en-US" sz="2800" b="1" u="sng" dirty="0">
                <a:latin typeface="Gill Sans Ultra Bold" panose="020B0A02020104020203" pitchFamily="34" charset="77"/>
              </a:rPr>
              <a:t>The History</a:t>
            </a:r>
            <a:endParaRPr lang="en-US" sz="2800" b="1" dirty="0">
              <a:latin typeface="Gill Sans Ultra Bold" panose="020B0A02020104020203" pitchFamily="34" charset="77"/>
            </a:endParaRPr>
          </a:p>
        </p:txBody>
      </p:sp>
      <p:sp>
        <p:nvSpPr>
          <p:cNvPr id="3" name="Text Placeholder 2">
            <a:extLst>
              <a:ext uri="{FF2B5EF4-FFF2-40B4-BE49-F238E27FC236}">
                <a16:creationId xmlns:a16="http://schemas.microsoft.com/office/drawing/2014/main" id="{AF3DB03C-E9DB-0144-B973-353BA67CC07A}"/>
              </a:ext>
            </a:extLst>
          </p:cNvPr>
          <p:cNvSpPr>
            <a:spLocks noGrp="1"/>
          </p:cNvSpPr>
          <p:nvPr>
            <p:ph type="body" idx="1"/>
          </p:nvPr>
        </p:nvSpPr>
        <p:spPr>
          <a:xfrm>
            <a:off x="3867912" y="744186"/>
            <a:ext cx="3474720" cy="807720"/>
          </a:xfrm>
        </p:spPr>
        <p:txBody>
          <a:bodyPr/>
          <a:lstStyle/>
          <a:p>
            <a:r>
              <a:rPr lang="en-US" sz="3600" dirty="0"/>
              <a:t>SSL</a:t>
            </a:r>
            <a:r>
              <a:rPr lang="en-US" dirty="0"/>
              <a:t> </a:t>
            </a:r>
          </a:p>
        </p:txBody>
      </p:sp>
      <p:sp>
        <p:nvSpPr>
          <p:cNvPr id="4" name="Content Placeholder 3">
            <a:extLst>
              <a:ext uri="{FF2B5EF4-FFF2-40B4-BE49-F238E27FC236}">
                <a16:creationId xmlns:a16="http://schemas.microsoft.com/office/drawing/2014/main" id="{A9A9FDA7-98C2-E74B-A23B-E49AFE3D06BE}"/>
              </a:ext>
            </a:extLst>
          </p:cNvPr>
          <p:cNvSpPr>
            <a:spLocks noGrp="1"/>
          </p:cNvSpPr>
          <p:nvPr>
            <p:ph sz="half" idx="2"/>
          </p:nvPr>
        </p:nvSpPr>
        <p:spPr>
          <a:xfrm>
            <a:off x="3867912" y="1930936"/>
            <a:ext cx="3474720" cy="4546064"/>
          </a:xfrm>
        </p:spPr>
        <p:txBody>
          <a:bodyPr>
            <a:normAutofit/>
          </a:bodyPr>
          <a:lstStyle/>
          <a:p>
            <a:r>
              <a:rPr lang="en-US" dirty="0"/>
              <a:t>SSL was originally developed by </a:t>
            </a:r>
            <a:r>
              <a:rPr lang="en-US" b="1" dirty="0"/>
              <a:t>Netscape</a:t>
            </a:r>
            <a:r>
              <a:rPr lang="en-US" dirty="0"/>
              <a:t> in 1995 with </a:t>
            </a:r>
            <a:r>
              <a:rPr lang="en-US" b="1" dirty="0"/>
              <a:t>SSL 2.0     </a:t>
            </a:r>
          </a:p>
          <a:p>
            <a:endParaRPr lang="en-US" b="1" dirty="0"/>
          </a:p>
          <a:p>
            <a:r>
              <a:rPr lang="en-US" b="1" dirty="0"/>
              <a:t>(SSL1.0</a:t>
            </a:r>
            <a:r>
              <a:rPr lang="en-US" dirty="0"/>
              <a:t> was never released to the public.)</a:t>
            </a:r>
          </a:p>
          <a:p>
            <a:endParaRPr lang="en-US" dirty="0"/>
          </a:p>
          <a:p>
            <a:r>
              <a:rPr lang="en-US" b="1" dirty="0"/>
              <a:t>SSL 2.0 </a:t>
            </a:r>
            <a:r>
              <a:rPr lang="en-US" dirty="0"/>
              <a:t>was replaced by </a:t>
            </a:r>
            <a:r>
              <a:rPr lang="en-US" u="sng" dirty="0"/>
              <a:t>SSL 3.0 in 1996 </a:t>
            </a:r>
            <a:r>
              <a:rPr lang="en-US" dirty="0"/>
              <a:t>after a number of vulnerabilities were found.      (</a:t>
            </a:r>
            <a:r>
              <a:rPr lang="en-US" i="1" dirty="0"/>
              <a:t>Note: Versions 2.0 and 3.0 are sometimes written as </a:t>
            </a:r>
            <a:r>
              <a:rPr lang="en-US" b="1" i="1" dirty="0"/>
              <a:t>SSLv2</a:t>
            </a:r>
            <a:r>
              <a:rPr lang="en-US" i="1" dirty="0"/>
              <a:t> and </a:t>
            </a:r>
            <a:r>
              <a:rPr lang="en-US" b="1" i="1" dirty="0"/>
              <a:t>SSLv3</a:t>
            </a:r>
            <a:r>
              <a:rPr lang="en-US" i="1" dirty="0"/>
              <a:t>.) </a:t>
            </a:r>
            <a:endParaRPr lang="en-US" dirty="0"/>
          </a:p>
          <a:p>
            <a:endParaRPr lang="en-US" dirty="0"/>
          </a:p>
        </p:txBody>
      </p:sp>
      <p:sp>
        <p:nvSpPr>
          <p:cNvPr id="5" name="Text Placeholder 4">
            <a:extLst>
              <a:ext uri="{FF2B5EF4-FFF2-40B4-BE49-F238E27FC236}">
                <a16:creationId xmlns:a16="http://schemas.microsoft.com/office/drawing/2014/main" id="{96DF428F-7657-DC4B-A799-7C5CCE6BB4AB}"/>
              </a:ext>
            </a:extLst>
          </p:cNvPr>
          <p:cNvSpPr>
            <a:spLocks noGrp="1"/>
          </p:cNvSpPr>
          <p:nvPr>
            <p:ph type="body" sz="quarter" idx="3"/>
          </p:nvPr>
        </p:nvSpPr>
        <p:spPr>
          <a:xfrm>
            <a:off x="7818463" y="738735"/>
            <a:ext cx="3474720" cy="813171"/>
          </a:xfrm>
        </p:spPr>
        <p:txBody>
          <a:bodyPr>
            <a:normAutofit/>
          </a:bodyPr>
          <a:lstStyle/>
          <a:p>
            <a:r>
              <a:rPr lang="en-US" sz="3600" dirty="0"/>
              <a:t>TLS</a:t>
            </a:r>
          </a:p>
        </p:txBody>
      </p:sp>
      <p:sp>
        <p:nvSpPr>
          <p:cNvPr id="6" name="Content Placeholder 5">
            <a:extLst>
              <a:ext uri="{FF2B5EF4-FFF2-40B4-BE49-F238E27FC236}">
                <a16:creationId xmlns:a16="http://schemas.microsoft.com/office/drawing/2014/main" id="{F550C22B-5020-984A-ADE1-3F30BAD863DB}"/>
              </a:ext>
            </a:extLst>
          </p:cNvPr>
          <p:cNvSpPr>
            <a:spLocks noGrp="1"/>
          </p:cNvSpPr>
          <p:nvPr>
            <p:ph sz="quarter" idx="4"/>
          </p:nvPr>
        </p:nvSpPr>
        <p:spPr>
          <a:xfrm>
            <a:off x="7818463" y="1676936"/>
            <a:ext cx="3474720" cy="4023360"/>
          </a:xfrm>
        </p:spPr>
        <p:txBody>
          <a:bodyPr>
            <a:normAutofit/>
          </a:bodyPr>
          <a:lstStyle/>
          <a:p>
            <a:r>
              <a:rPr lang="en-US" dirty="0">
                <a:hlinkClick r:id="rId3" tooltip="TLS was introduced"/>
              </a:rPr>
              <a:t>TLS was introduced</a:t>
            </a:r>
            <a:r>
              <a:rPr lang="en-US" dirty="0"/>
              <a:t> in 1999 as a new version of SSL and was based on SSL 3.0.</a:t>
            </a:r>
          </a:p>
          <a:p>
            <a:endParaRPr lang="en-US" dirty="0"/>
          </a:p>
          <a:p>
            <a:r>
              <a:rPr lang="en-US" dirty="0"/>
              <a:t>As of 21 March 2018, </a:t>
            </a:r>
            <a:r>
              <a:rPr lang="en-US" b="1" dirty="0"/>
              <a:t>TLS 1.3 </a:t>
            </a:r>
            <a:r>
              <a:rPr lang="en-US" dirty="0"/>
              <a:t>is an </a:t>
            </a:r>
            <a:r>
              <a:rPr lang="en-US" i="1" dirty="0"/>
              <a:t>Internet Draft</a:t>
            </a:r>
            <a:r>
              <a:rPr lang="en-US" dirty="0"/>
              <a:t> proposed to Internet Standard.  (</a:t>
            </a:r>
            <a:r>
              <a:rPr lang="en-US" i="1" dirty="0"/>
              <a:t>It is based on the earlier TLS 1.2 specification.</a:t>
            </a:r>
            <a:r>
              <a:rPr lang="en-US" dirty="0"/>
              <a:t> )</a:t>
            </a:r>
          </a:p>
          <a:p>
            <a:endParaRPr lang="en-US" dirty="0"/>
          </a:p>
          <a:p>
            <a:endParaRPr lang="en-US" dirty="0"/>
          </a:p>
        </p:txBody>
      </p:sp>
    </p:spTree>
    <p:extLst>
      <p:ext uri="{BB962C8B-B14F-4D97-AF65-F5344CB8AC3E}">
        <p14:creationId xmlns:p14="http://schemas.microsoft.com/office/powerpoint/2010/main" val="28460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8DC0-0F9B-CE4B-8761-3A0F57DC2BAE}"/>
              </a:ext>
            </a:extLst>
          </p:cNvPr>
          <p:cNvSpPr>
            <a:spLocks noGrp="1"/>
          </p:cNvSpPr>
          <p:nvPr>
            <p:ph type="title"/>
          </p:nvPr>
        </p:nvSpPr>
        <p:spPr>
          <a:xfrm>
            <a:off x="0" y="1143000"/>
            <a:ext cx="3422822" cy="2477530"/>
          </a:xfrm>
        </p:spPr>
        <p:txBody>
          <a:bodyPr>
            <a:normAutofit/>
          </a:bodyPr>
          <a:lstStyle/>
          <a:p>
            <a:r>
              <a:rPr lang="en-US" sz="2800" dirty="0">
                <a:latin typeface="Gill Sans Ultra Bold" panose="020B0A02020104020203" pitchFamily="34" charset="77"/>
              </a:rPr>
              <a:t>What is an… </a:t>
            </a:r>
            <a:br>
              <a:rPr lang="en-US" sz="2800" dirty="0">
                <a:latin typeface="Gill Sans Ultra Bold" panose="020B0A02020104020203" pitchFamily="34" charset="77"/>
              </a:rPr>
            </a:br>
            <a:br>
              <a:rPr lang="en-US" sz="2800" dirty="0">
                <a:latin typeface="Gill Sans Ultra Bold" panose="020B0A02020104020203" pitchFamily="34" charset="77"/>
              </a:rPr>
            </a:br>
            <a:r>
              <a:rPr lang="en-US" sz="2800" u="sng" dirty="0">
                <a:latin typeface="Gill Sans Ultra Bold" panose="020B0A02020104020203" pitchFamily="34" charset="77"/>
              </a:rPr>
              <a:t>SSL Certificate</a:t>
            </a:r>
            <a:r>
              <a:rPr lang="en-US" sz="2800" dirty="0">
                <a:latin typeface="Gill Sans Ultra Bold" panose="020B0A02020104020203" pitchFamily="34" charset="77"/>
              </a:rPr>
              <a:t>?</a:t>
            </a:r>
          </a:p>
        </p:txBody>
      </p:sp>
      <p:sp>
        <p:nvSpPr>
          <p:cNvPr id="3" name="Content Placeholder 2">
            <a:extLst>
              <a:ext uri="{FF2B5EF4-FFF2-40B4-BE49-F238E27FC236}">
                <a16:creationId xmlns:a16="http://schemas.microsoft.com/office/drawing/2014/main" id="{5B0F5B72-81DB-A24A-9458-D5CFCC73E184}"/>
              </a:ext>
            </a:extLst>
          </p:cNvPr>
          <p:cNvSpPr>
            <a:spLocks noGrp="1"/>
          </p:cNvSpPr>
          <p:nvPr>
            <p:ph idx="1"/>
          </p:nvPr>
        </p:nvSpPr>
        <p:spPr>
          <a:xfrm>
            <a:off x="3904735" y="0"/>
            <a:ext cx="7315200" cy="6857999"/>
          </a:xfrm>
        </p:spPr>
        <p:txBody>
          <a:bodyPr>
            <a:normAutofit fontScale="92500" lnSpcReduction="10000"/>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SSL Certificates are small data files that digitally bind a </a:t>
            </a:r>
          </a:p>
          <a:p>
            <a:pPr marL="0" indent="0">
              <a:buNone/>
            </a:pPr>
            <a:r>
              <a:rPr lang="en-US" b="1" u="sng" dirty="0">
                <a:solidFill>
                  <a:schemeClr val="accent1">
                    <a:lumMod val="75000"/>
                  </a:schemeClr>
                </a:solidFill>
              </a:rPr>
              <a:t>cryptographic</a:t>
            </a:r>
            <a:r>
              <a:rPr lang="en-US" b="1" dirty="0">
                <a:solidFill>
                  <a:schemeClr val="accent1">
                    <a:lumMod val="75000"/>
                  </a:schemeClr>
                </a:solidFill>
              </a:rPr>
              <a:t> </a:t>
            </a:r>
            <a:r>
              <a:rPr lang="en-US" b="1" u="sng" dirty="0">
                <a:solidFill>
                  <a:schemeClr val="accent1">
                    <a:lumMod val="75000"/>
                  </a:schemeClr>
                </a:solidFill>
              </a:rPr>
              <a:t>key</a:t>
            </a:r>
            <a:r>
              <a:rPr lang="en-US" b="1" dirty="0"/>
              <a:t> to an organization’s details. </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i="1" dirty="0"/>
              <a:t>When installed on a web server, it activates the padlock and the https protocol and allows secure connections from a web server to a browser.</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4" name="Line Callout 3 (No Border) 3">
            <a:extLst>
              <a:ext uri="{FF2B5EF4-FFF2-40B4-BE49-F238E27FC236}">
                <a16:creationId xmlns:a16="http://schemas.microsoft.com/office/drawing/2014/main" id="{8FE2816A-1759-3E4B-9E7E-9F83E8F59BF9}"/>
              </a:ext>
            </a:extLst>
          </p:cNvPr>
          <p:cNvSpPr/>
          <p:nvPr/>
        </p:nvSpPr>
        <p:spPr>
          <a:xfrm>
            <a:off x="7809471" y="2752469"/>
            <a:ext cx="4258962" cy="1532235"/>
          </a:xfrm>
          <a:prstGeom prst="callout3">
            <a:avLst>
              <a:gd name="adj1" fmla="val 41331"/>
              <a:gd name="adj2" fmla="val 371"/>
              <a:gd name="adj3" fmla="val 42138"/>
              <a:gd name="adj4" fmla="val -94133"/>
              <a:gd name="adj5" fmla="val -35104"/>
              <a:gd name="adj6" fmla="val -94218"/>
              <a:gd name="adj7" fmla="val -43147"/>
              <a:gd name="adj8" fmla="val -906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a:t>
            </a:r>
            <a:r>
              <a:rPr lang="en-US" u="sng" dirty="0"/>
              <a:t>cryptographic</a:t>
            </a:r>
            <a:r>
              <a:rPr lang="en-US" dirty="0"/>
              <a:t> </a:t>
            </a:r>
            <a:r>
              <a:rPr lang="en-US" u="sng" dirty="0"/>
              <a:t>key</a:t>
            </a:r>
            <a:r>
              <a:rPr lang="en-US" dirty="0"/>
              <a:t> is a string of bits used by an algorithm to transform plain text into cipher text or vice versa.</a:t>
            </a:r>
          </a:p>
          <a:p>
            <a:pPr algn="ctr"/>
            <a:endParaRPr lang="en-US" dirty="0"/>
          </a:p>
          <a:p>
            <a:pPr algn="ctr"/>
            <a:r>
              <a:rPr lang="en-US" dirty="0"/>
              <a:t> (i.e. </a:t>
            </a:r>
            <a:r>
              <a:rPr lang="en-US" b="1" i="1" dirty="0"/>
              <a:t>encryption</a:t>
            </a:r>
            <a:r>
              <a:rPr lang="en-US" dirty="0"/>
              <a:t> &amp; </a:t>
            </a:r>
            <a:r>
              <a:rPr lang="en-US" b="1" i="1" dirty="0"/>
              <a:t>decryption</a:t>
            </a:r>
            <a:r>
              <a:rPr lang="en-US" dirty="0"/>
              <a:t>)</a:t>
            </a:r>
          </a:p>
        </p:txBody>
      </p:sp>
    </p:spTree>
    <p:extLst>
      <p:ext uri="{BB962C8B-B14F-4D97-AF65-F5344CB8AC3E}">
        <p14:creationId xmlns:p14="http://schemas.microsoft.com/office/powerpoint/2010/main" val="46912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2E69CA-2C40-7540-AE33-352EE6F21854}"/>
              </a:ext>
            </a:extLst>
          </p:cNvPr>
          <p:cNvPicPr>
            <a:picLocks noChangeAspect="1"/>
          </p:cNvPicPr>
          <p:nvPr/>
        </p:nvPicPr>
        <p:blipFill>
          <a:blip r:embed="rId3"/>
          <a:stretch>
            <a:fillRect/>
          </a:stretch>
        </p:blipFill>
        <p:spPr>
          <a:xfrm>
            <a:off x="1803400" y="0"/>
            <a:ext cx="7962899" cy="6573627"/>
          </a:xfrm>
          <a:prstGeom prst="rect">
            <a:avLst/>
          </a:prstGeom>
        </p:spPr>
      </p:pic>
      <p:sp>
        <p:nvSpPr>
          <p:cNvPr id="4" name="TextBox 3">
            <a:extLst>
              <a:ext uri="{FF2B5EF4-FFF2-40B4-BE49-F238E27FC236}">
                <a16:creationId xmlns:a16="http://schemas.microsoft.com/office/drawing/2014/main" id="{0E1462B8-0566-2245-BCBD-A6F3EA8432BA}"/>
              </a:ext>
            </a:extLst>
          </p:cNvPr>
          <p:cNvSpPr txBox="1"/>
          <p:nvPr/>
        </p:nvSpPr>
        <p:spPr>
          <a:xfrm>
            <a:off x="2273300" y="6342794"/>
            <a:ext cx="5638800" cy="461665"/>
          </a:xfrm>
          <a:prstGeom prst="rect">
            <a:avLst/>
          </a:prstGeom>
          <a:noFill/>
        </p:spPr>
        <p:txBody>
          <a:bodyPr wrap="square" rtlCol="0">
            <a:spAutoFit/>
          </a:bodyPr>
          <a:lstStyle/>
          <a:p>
            <a:r>
              <a:rPr lang="en-US" sz="1200" b="1" dirty="0">
                <a:solidFill>
                  <a:schemeClr val="tx1">
                    <a:lumMod val="50000"/>
                    <a:lumOff val="50000"/>
                  </a:schemeClr>
                </a:solidFill>
              </a:rPr>
              <a:t>* </a:t>
            </a:r>
            <a:r>
              <a:rPr lang="en-US" sz="1200" dirty="0">
                <a:solidFill>
                  <a:schemeClr val="tx1">
                    <a:lumMod val="50000"/>
                    <a:lumOff val="50000"/>
                  </a:schemeClr>
                </a:solidFill>
              </a:rPr>
              <a:t>Image credit goes to </a:t>
            </a:r>
            <a:r>
              <a:rPr lang="en-US" sz="1200" b="1" i="1" dirty="0" err="1">
                <a:solidFill>
                  <a:schemeClr val="tx1">
                    <a:lumMod val="50000"/>
                    <a:lumOff val="50000"/>
                  </a:schemeClr>
                </a:solidFill>
              </a:rPr>
              <a:t>UpWork</a:t>
            </a:r>
            <a:r>
              <a:rPr lang="en-US" sz="1200" dirty="0">
                <a:solidFill>
                  <a:schemeClr val="tx1">
                    <a:lumMod val="50000"/>
                    <a:lumOff val="50000"/>
                  </a:schemeClr>
                </a:solidFill>
              </a:rPr>
              <a:t>:   </a:t>
            </a:r>
            <a:r>
              <a:rPr lang="en-US" sz="12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https://bit.ly/2jwFmIl</a:t>
            </a:r>
            <a:endParaRPr lang="en-US" sz="1200" dirty="0">
              <a:solidFill>
                <a:schemeClr val="tx1">
                  <a:lumMod val="50000"/>
                  <a:lumOff val="50000"/>
                </a:schemeClr>
              </a:solidFill>
            </a:endParaRPr>
          </a:p>
          <a:p>
            <a:endParaRPr lang="en-US" sz="1200" dirty="0"/>
          </a:p>
        </p:txBody>
      </p:sp>
    </p:spTree>
    <p:extLst>
      <p:ext uri="{BB962C8B-B14F-4D97-AF65-F5344CB8AC3E}">
        <p14:creationId xmlns:p14="http://schemas.microsoft.com/office/powerpoint/2010/main" val="304606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47CE-D6EF-0646-B983-44D8FDD7D04C}"/>
              </a:ext>
            </a:extLst>
          </p:cNvPr>
          <p:cNvSpPr>
            <a:spLocks noGrp="1"/>
          </p:cNvSpPr>
          <p:nvPr>
            <p:ph type="title"/>
          </p:nvPr>
        </p:nvSpPr>
        <p:spPr/>
        <p:txBody>
          <a:bodyPr/>
          <a:lstStyle/>
          <a:p>
            <a:r>
              <a:rPr lang="en-US" dirty="0">
                <a:latin typeface="Gill Sans Ultra Bold" panose="020B0A02020104020203" pitchFamily="34" charset="77"/>
              </a:rPr>
              <a:t>What does it look like? </a:t>
            </a:r>
          </a:p>
        </p:txBody>
      </p:sp>
      <p:sp>
        <p:nvSpPr>
          <p:cNvPr id="3" name="Content Placeholder 2">
            <a:extLst>
              <a:ext uri="{FF2B5EF4-FFF2-40B4-BE49-F238E27FC236}">
                <a16:creationId xmlns:a16="http://schemas.microsoft.com/office/drawing/2014/main" id="{55B667A6-132D-204F-A011-AF3CC843B531}"/>
              </a:ext>
            </a:extLst>
          </p:cNvPr>
          <p:cNvSpPr>
            <a:spLocks noGrp="1"/>
          </p:cNvSpPr>
          <p:nvPr>
            <p:ph idx="1"/>
          </p:nvPr>
        </p:nvSpPr>
        <p:spPr>
          <a:xfrm>
            <a:off x="3869268" y="864108"/>
            <a:ext cx="7315200" cy="1993392"/>
          </a:xfrm>
        </p:spPr>
        <p:txBody>
          <a:bodyPr/>
          <a:lstStyle/>
          <a:p>
            <a:pPr>
              <a:buFont typeface="Wingdings" pitchFamily="2" charset="2"/>
              <a:buChar char="§"/>
            </a:pPr>
            <a:r>
              <a:rPr lang="en-US" dirty="0"/>
              <a:t>Here’s a very simple example. Say you want to encrypt this sentence:</a:t>
            </a:r>
          </a:p>
          <a:p>
            <a:pPr marL="502920" lvl="1" indent="0">
              <a:buNone/>
            </a:pPr>
            <a:r>
              <a:rPr lang="en-US" b="1" dirty="0">
                <a:solidFill>
                  <a:schemeClr val="accent1"/>
                </a:solidFill>
              </a:rPr>
              <a:t> “Protect your data with encryption.”</a:t>
            </a:r>
          </a:p>
          <a:p>
            <a:pPr marL="0" indent="0">
              <a:buNone/>
            </a:pPr>
            <a:endParaRPr lang="en-US" b="1" dirty="0"/>
          </a:p>
          <a:p>
            <a:pPr marL="0" indent="0">
              <a:buNone/>
            </a:pPr>
            <a:endParaRPr lang="en-US" dirty="0"/>
          </a:p>
        </p:txBody>
      </p:sp>
      <p:sp>
        <p:nvSpPr>
          <p:cNvPr id="4" name="TextBox 3">
            <a:extLst>
              <a:ext uri="{FF2B5EF4-FFF2-40B4-BE49-F238E27FC236}">
                <a16:creationId xmlns:a16="http://schemas.microsoft.com/office/drawing/2014/main" id="{B81F3056-FD26-174B-87AA-DDAB7ECFBCCD}"/>
              </a:ext>
            </a:extLst>
          </p:cNvPr>
          <p:cNvSpPr txBox="1"/>
          <p:nvPr/>
        </p:nvSpPr>
        <p:spPr>
          <a:xfrm>
            <a:off x="3869268" y="2387221"/>
            <a:ext cx="6616700" cy="2074414"/>
          </a:xfrm>
          <a:prstGeom prst="rect">
            <a:avLst/>
          </a:prstGeom>
          <a:noFill/>
        </p:spPr>
        <p:txBody>
          <a:bodyPr wrap="square" rtlCol="0">
            <a:spAutoFit/>
          </a:bodyPr>
          <a:lstStyle/>
          <a:p>
            <a:pPr marL="182880" lvl="0" indent="-182880">
              <a:lnSpc>
                <a:spcPct val="90000"/>
              </a:lnSpc>
              <a:spcBef>
                <a:spcPts val="1200"/>
              </a:spcBef>
              <a:buClr>
                <a:srgbClr val="40BAD2"/>
              </a:buClr>
              <a:buFont typeface="Wingdings" pitchFamily="2" charset="2"/>
              <a:buChar char="§"/>
            </a:pPr>
            <a:r>
              <a:rPr lang="en-US" sz="2000" dirty="0">
                <a:solidFill>
                  <a:srgbClr val="000000">
                    <a:lumMod val="65000"/>
                    <a:lumOff val="35000"/>
                  </a:srgbClr>
                </a:solidFill>
              </a:rPr>
              <a:t>If you use a 39-bit encryption key, the encrypted sentence would look like this:</a:t>
            </a:r>
          </a:p>
          <a:p>
            <a:pPr marL="502920" lvl="1">
              <a:lnSpc>
                <a:spcPct val="90000"/>
              </a:lnSpc>
              <a:spcBef>
                <a:spcPts val="250"/>
              </a:spcBef>
              <a:spcAft>
                <a:spcPts val="250"/>
              </a:spcAft>
              <a:buClr>
                <a:srgbClr val="40BAD2"/>
              </a:buClr>
            </a:pPr>
            <a:r>
              <a:rPr lang="en-US" i="1" dirty="0">
                <a:solidFill>
                  <a:srgbClr val="40BAD2"/>
                </a:solidFill>
              </a:rPr>
              <a:t>“EnCt210a37f599cb5b5c0db6cd47a6da0dc9b728e2f8c10a37f599cb5b5c0db6cd47asQK8W/ikwIb97tVolfr9/Jbq5NU42GJGFEU/N5j9UEuWPCZUyVAsZQisvMxl9h9IwEmS.”</a:t>
            </a:r>
          </a:p>
          <a:p>
            <a:pPr marL="502920" lvl="1">
              <a:lnSpc>
                <a:spcPct val="90000"/>
              </a:lnSpc>
              <a:spcBef>
                <a:spcPts val="250"/>
              </a:spcBef>
              <a:spcAft>
                <a:spcPts val="250"/>
              </a:spcAft>
              <a:buClr>
                <a:srgbClr val="40BAD2"/>
              </a:buClr>
            </a:pPr>
            <a:endParaRPr lang="en-US" i="1" dirty="0">
              <a:solidFill>
                <a:srgbClr val="40BAD2"/>
              </a:solidFill>
            </a:endParaRPr>
          </a:p>
          <a:p>
            <a:endParaRPr lang="en-US" dirty="0"/>
          </a:p>
        </p:txBody>
      </p:sp>
      <p:sp>
        <p:nvSpPr>
          <p:cNvPr id="5" name="TextBox 4">
            <a:extLst>
              <a:ext uri="{FF2B5EF4-FFF2-40B4-BE49-F238E27FC236}">
                <a16:creationId xmlns:a16="http://schemas.microsoft.com/office/drawing/2014/main" id="{FEC8A363-2E2F-9A41-AE59-DB246CA8880F}"/>
              </a:ext>
            </a:extLst>
          </p:cNvPr>
          <p:cNvSpPr txBox="1"/>
          <p:nvPr/>
        </p:nvSpPr>
        <p:spPr>
          <a:xfrm>
            <a:off x="5520268" y="4884790"/>
            <a:ext cx="6019800" cy="1646605"/>
          </a:xfrm>
          <a:prstGeom prst="rect">
            <a:avLst/>
          </a:prstGeom>
          <a:noFill/>
        </p:spPr>
        <p:txBody>
          <a:bodyPr wrap="square" rtlCol="0">
            <a:spAutoFit/>
          </a:bodyPr>
          <a:lstStyle/>
          <a:p>
            <a:pPr marL="182880" lvl="0" indent="-182880">
              <a:lnSpc>
                <a:spcPct val="90000"/>
              </a:lnSpc>
              <a:spcBef>
                <a:spcPts val="1200"/>
              </a:spcBef>
              <a:buClr>
                <a:srgbClr val="40BAD2"/>
              </a:buClr>
              <a:buFont typeface="Wingdings" pitchFamily="2" charset="2"/>
              <a:buChar char="§"/>
            </a:pPr>
            <a:r>
              <a:rPr lang="en-US" dirty="0">
                <a:solidFill>
                  <a:srgbClr val="000000">
                    <a:lumMod val="65000"/>
                    <a:lumOff val="35000"/>
                  </a:srgbClr>
                </a:solidFill>
              </a:rPr>
              <a:t>Now </a:t>
            </a:r>
            <a:r>
              <a:rPr lang="en-US" u="sng" dirty="0">
                <a:solidFill>
                  <a:srgbClr val="000000">
                    <a:lumMod val="65000"/>
                    <a:lumOff val="35000"/>
                  </a:srgbClr>
                </a:solidFill>
              </a:rPr>
              <a:t>you can send that encrypted message to someone</a:t>
            </a:r>
            <a:r>
              <a:rPr lang="en-US" dirty="0">
                <a:solidFill>
                  <a:srgbClr val="000000">
                    <a:lumMod val="65000"/>
                    <a:lumOff val="35000"/>
                  </a:srgbClr>
                </a:solidFill>
              </a:rPr>
              <a:t>, </a:t>
            </a:r>
            <a:r>
              <a:rPr lang="en-US" u="sng" dirty="0">
                <a:solidFill>
                  <a:srgbClr val="000000">
                    <a:lumMod val="65000"/>
                    <a:lumOff val="35000"/>
                  </a:srgbClr>
                </a:solidFill>
              </a:rPr>
              <a:t>separately share the key</a:t>
            </a:r>
            <a:r>
              <a:rPr lang="en-US" dirty="0">
                <a:solidFill>
                  <a:srgbClr val="000000">
                    <a:lumMod val="65000"/>
                    <a:lumOff val="35000"/>
                  </a:srgbClr>
                </a:solidFill>
              </a:rPr>
              <a:t>… </a:t>
            </a:r>
          </a:p>
          <a:p>
            <a:pPr lvl="0">
              <a:lnSpc>
                <a:spcPct val="90000"/>
              </a:lnSpc>
              <a:spcBef>
                <a:spcPts val="1200"/>
              </a:spcBef>
              <a:buClr>
                <a:srgbClr val="40BAD2"/>
              </a:buClr>
            </a:pPr>
            <a:r>
              <a:rPr lang="en-US" dirty="0">
                <a:solidFill>
                  <a:srgbClr val="000000">
                    <a:lumMod val="65000"/>
                    <a:lumOff val="35000"/>
                  </a:srgbClr>
                </a:solidFill>
              </a:rPr>
              <a:t> </a:t>
            </a:r>
          </a:p>
          <a:p>
            <a:pPr lvl="0">
              <a:lnSpc>
                <a:spcPct val="90000"/>
              </a:lnSpc>
              <a:spcBef>
                <a:spcPts val="1200"/>
              </a:spcBef>
              <a:buClr>
                <a:srgbClr val="40BAD2"/>
              </a:buClr>
            </a:pPr>
            <a:r>
              <a:rPr lang="en-US" dirty="0">
                <a:solidFill>
                  <a:srgbClr val="000000">
                    <a:lumMod val="65000"/>
                    <a:lumOff val="35000"/>
                  </a:srgbClr>
                </a:solidFill>
              </a:rPr>
              <a:t>And they’ll be able to </a:t>
            </a:r>
            <a:r>
              <a:rPr lang="en-US" b="1" dirty="0">
                <a:solidFill>
                  <a:srgbClr val="000000">
                    <a:lumMod val="65000"/>
                    <a:lumOff val="35000"/>
                  </a:srgbClr>
                </a:solidFill>
              </a:rPr>
              <a:t>decrypt</a:t>
            </a:r>
            <a:r>
              <a:rPr lang="en-US" dirty="0">
                <a:solidFill>
                  <a:srgbClr val="000000">
                    <a:lumMod val="65000"/>
                    <a:lumOff val="35000"/>
                  </a:srgbClr>
                </a:solidFill>
              </a:rPr>
              <a:t> it and </a:t>
            </a:r>
            <a:r>
              <a:rPr lang="en-US" b="1" dirty="0">
                <a:solidFill>
                  <a:srgbClr val="000000">
                    <a:lumMod val="65000"/>
                    <a:lumOff val="35000"/>
                  </a:srgbClr>
                </a:solidFill>
              </a:rPr>
              <a:t>read</a:t>
            </a:r>
            <a:r>
              <a:rPr lang="en-US" dirty="0">
                <a:solidFill>
                  <a:srgbClr val="000000">
                    <a:lumMod val="65000"/>
                    <a:lumOff val="35000"/>
                  </a:srgbClr>
                </a:solidFill>
              </a:rPr>
              <a:t> the original sentence!  </a:t>
            </a:r>
            <a:r>
              <a:rPr lang="en-US" dirty="0">
                <a:solidFill>
                  <a:srgbClr val="000000">
                    <a:lumMod val="65000"/>
                    <a:lumOff val="35000"/>
                  </a:srgbClr>
                </a:solidFill>
                <a:sym typeface="Wingdings" pitchFamily="2" charset="2"/>
              </a:rPr>
              <a:t> </a:t>
            </a:r>
            <a:endParaRPr lang="en-US" dirty="0">
              <a:solidFill>
                <a:srgbClr val="000000">
                  <a:lumMod val="65000"/>
                  <a:lumOff val="35000"/>
                </a:srgbClr>
              </a:solidFill>
            </a:endParaRPr>
          </a:p>
        </p:txBody>
      </p:sp>
    </p:spTree>
    <p:extLst>
      <p:ext uri="{BB962C8B-B14F-4D97-AF65-F5344CB8AC3E}">
        <p14:creationId xmlns:p14="http://schemas.microsoft.com/office/powerpoint/2010/main" val="150579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8DC0-0F9B-CE4B-8761-3A0F57DC2BAE}"/>
              </a:ext>
            </a:extLst>
          </p:cNvPr>
          <p:cNvSpPr>
            <a:spLocks noGrp="1"/>
          </p:cNvSpPr>
          <p:nvPr>
            <p:ph type="title"/>
          </p:nvPr>
        </p:nvSpPr>
        <p:spPr>
          <a:xfrm>
            <a:off x="49428" y="1143000"/>
            <a:ext cx="3422822" cy="3688492"/>
          </a:xfrm>
        </p:spPr>
        <p:txBody>
          <a:bodyPr>
            <a:normAutofit/>
          </a:bodyPr>
          <a:lstStyle/>
          <a:p>
            <a:r>
              <a:rPr lang="en-US" sz="2700" dirty="0">
                <a:latin typeface="Gill Sans Ultra Bold" panose="020B0A02020104020203" pitchFamily="34" charset="77"/>
              </a:rPr>
              <a:t>What does an… </a:t>
            </a:r>
            <a:br>
              <a:rPr lang="en-US" sz="2700" dirty="0">
                <a:latin typeface="Gill Sans Ultra Bold" panose="020B0A02020104020203" pitchFamily="34" charset="77"/>
              </a:rPr>
            </a:br>
            <a:br>
              <a:rPr lang="en-US" sz="2700" dirty="0">
                <a:latin typeface="Gill Sans Ultra Bold" panose="020B0A02020104020203" pitchFamily="34" charset="77"/>
              </a:rPr>
            </a:br>
            <a:r>
              <a:rPr lang="en-US" sz="2700" u="sng" dirty="0">
                <a:latin typeface="Gill Sans Ultra Bold" panose="020B0A02020104020203" pitchFamily="34" charset="77"/>
              </a:rPr>
              <a:t>SSL Certificate</a:t>
            </a:r>
            <a:br>
              <a:rPr lang="en-US" sz="2700" u="sng" dirty="0">
                <a:latin typeface="Gill Sans Ultra Bold" panose="020B0A02020104020203" pitchFamily="34" charset="77"/>
              </a:rPr>
            </a:br>
            <a:br>
              <a:rPr lang="en-US" sz="2700" u="sng" dirty="0">
                <a:latin typeface="Gill Sans Ultra Bold" panose="020B0A02020104020203" pitchFamily="34" charset="77"/>
              </a:rPr>
            </a:br>
            <a:r>
              <a:rPr lang="en-US" sz="2700" dirty="0">
                <a:latin typeface="Gill Sans Ultra Bold" panose="020B0A02020104020203" pitchFamily="34" charset="77"/>
              </a:rPr>
              <a:t>even </a:t>
            </a:r>
            <a:r>
              <a:rPr lang="en-US" sz="2700" i="1" dirty="0">
                <a:solidFill>
                  <a:schemeClr val="tx1"/>
                </a:solidFill>
                <a:highlight>
                  <a:srgbClr val="FFFF00"/>
                </a:highlight>
                <a:latin typeface="Gill Sans Ultra Bold" panose="020B0A02020104020203" pitchFamily="34" charset="77"/>
              </a:rPr>
              <a:t>do </a:t>
            </a:r>
            <a:r>
              <a:rPr lang="en-US" sz="2700" i="1" dirty="0">
                <a:solidFill>
                  <a:schemeClr val="tx1"/>
                </a:solidFill>
                <a:latin typeface="Gill Sans Ultra Bold" panose="020B0A02020104020203" pitchFamily="34" charset="77"/>
              </a:rPr>
              <a:t> </a:t>
            </a:r>
            <a:r>
              <a:rPr lang="en-US" sz="2700" dirty="0">
                <a:latin typeface="Gill Sans Ultra Bold" panose="020B0A02020104020203" pitchFamily="34" charset="77"/>
              </a:rPr>
              <a:t>?</a:t>
            </a:r>
          </a:p>
        </p:txBody>
      </p:sp>
      <p:sp>
        <p:nvSpPr>
          <p:cNvPr id="3" name="Content Placeholder 2">
            <a:extLst>
              <a:ext uri="{FF2B5EF4-FFF2-40B4-BE49-F238E27FC236}">
                <a16:creationId xmlns:a16="http://schemas.microsoft.com/office/drawing/2014/main" id="{5B0F5B72-81DB-A24A-9458-D5CFCC73E184}"/>
              </a:ext>
            </a:extLst>
          </p:cNvPr>
          <p:cNvSpPr>
            <a:spLocks noGrp="1"/>
          </p:cNvSpPr>
          <p:nvPr>
            <p:ph idx="1"/>
          </p:nvPr>
        </p:nvSpPr>
        <p:spPr>
          <a:xfrm>
            <a:off x="3867912" y="1087394"/>
            <a:ext cx="7315200" cy="3150974"/>
          </a:xfrm>
        </p:spPr>
        <p:txBody>
          <a:bodyPr>
            <a:normAutofit/>
          </a:bodyPr>
          <a:lstStyle/>
          <a:p>
            <a:pPr marL="0" indent="0">
              <a:buNone/>
            </a:pPr>
            <a:r>
              <a:rPr lang="en-US" u="sng" dirty="0"/>
              <a:t>Overall, SSL is used to secure stuff like:</a:t>
            </a:r>
          </a:p>
          <a:p>
            <a:pPr marL="0" indent="0">
              <a:buNone/>
            </a:pPr>
            <a:endParaRPr lang="en-US" sz="500" u="sng" dirty="0"/>
          </a:p>
          <a:p>
            <a:pPr lvl="1">
              <a:buFont typeface="Wingdings" pitchFamily="2" charset="2"/>
              <a:buChar char="ü"/>
            </a:pPr>
            <a:r>
              <a:rPr lang="en-US" b="1" dirty="0"/>
              <a:t> credit card transactions</a:t>
            </a:r>
          </a:p>
          <a:p>
            <a:pPr lvl="1">
              <a:buFont typeface="Wingdings" pitchFamily="2" charset="2"/>
              <a:buChar char="ü"/>
            </a:pPr>
            <a:r>
              <a:rPr lang="en-US" b="1" dirty="0"/>
              <a:t> data transfer</a:t>
            </a:r>
          </a:p>
          <a:p>
            <a:pPr lvl="1">
              <a:buFont typeface="Wingdings" pitchFamily="2" charset="2"/>
              <a:buChar char="ü"/>
            </a:pPr>
            <a:r>
              <a:rPr lang="en-US" b="1" dirty="0"/>
              <a:t> logins</a:t>
            </a:r>
          </a:p>
          <a:p>
            <a:pPr lvl="1">
              <a:buFont typeface="Wingdings" pitchFamily="2" charset="2"/>
              <a:buChar char="ü"/>
            </a:pPr>
            <a:r>
              <a:rPr lang="en-US" dirty="0"/>
              <a:t> But more recently, it’s becoming the norm when </a:t>
            </a:r>
            <a:r>
              <a:rPr lang="en-US" b="1" dirty="0"/>
              <a:t>securing browsing of social media sites</a:t>
            </a:r>
            <a:r>
              <a:rPr lang="en-US" dirty="0"/>
              <a:t>.</a:t>
            </a:r>
            <a:br>
              <a:rPr lang="en-US" dirty="0"/>
            </a:br>
            <a:br>
              <a:rPr lang="en-US" dirty="0"/>
            </a:br>
            <a:endParaRPr lang="en-US" dirty="0"/>
          </a:p>
          <a:p>
            <a:pPr lvl="1">
              <a:buFont typeface="Wingdings" pitchFamily="2" charset="2"/>
              <a:buChar char="ü"/>
            </a:pPr>
            <a:endParaRPr lang="en-US" dirty="0"/>
          </a:p>
          <a:p>
            <a:endParaRPr lang="en-US" dirty="0"/>
          </a:p>
        </p:txBody>
      </p:sp>
      <p:sp>
        <p:nvSpPr>
          <p:cNvPr id="5" name="TextBox 4">
            <a:extLst>
              <a:ext uri="{FF2B5EF4-FFF2-40B4-BE49-F238E27FC236}">
                <a16:creationId xmlns:a16="http://schemas.microsoft.com/office/drawing/2014/main" id="{A2118B88-3B6C-4D45-A441-6B521FAB92B5}"/>
              </a:ext>
            </a:extLst>
          </p:cNvPr>
          <p:cNvSpPr txBox="1"/>
          <p:nvPr/>
        </p:nvSpPr>
        <p:spPr>
          <a:xfrm>
            <a:off x="3867912" y="4238368"/>
            <a:ext cx="6741269" cy="1563505"/>
          </a:xfrm>
          <a:prstGeom prst="rect">
            <a:avLst/>
          </a:prstGeom>
          <a:noFill/>
        </p:spPr>
        <p:txBody>
          <a:bodyPr wrap="none" rtlCol="0">
            <a:spAutoFit/>
          </a:bodyPr>
          <a:lstStyle/>
          <a:p>
            <a:pPr lvl="0">
              <a:lnSpc>
                <a:spcPct val="90000"/>
              </a:lnSpc>
              <a:spcBef>
                <a:spcPts val="1200"/>
              </a:spcBef>
              <a:buClr>
                <a:srgbClr val="40BAD2"/>
              </a:buClr>
            </a:pPr>
            <a:r>
              <a:rPr lang="en-US" sz="2000" u="sng" dirty="0">
                <a:solidFill>
                  <a:srgbClr val="000000">
                    <a:lumMod val="65000"/>
                    <a:lumOff val="35000"/>
                  </a:srgbClr>
                </a:solidFill>
              </a:rPr>
              <a:t>SSL Certificates bind together:</a:t>
            </a:r>
          </a:p>
          <a:p>
            <a:pPr lvl="0">
              <a:lnSpc>
                <a:spcPct val="90000"/>
              </a:lnSpc>
              <a:spcBef>
                <a:spcPts val="1200"/>
              </a:spcBef>
              <a:buClr>
                <a:srgbClr val="40BAD2"/>
              </a:buClr>
            </a:pPr>
            <a:endParaRPr lang="en-US" sz="800" u="sng" dirty="0">
              <a:solidFill>
                <a:srgbClr val="000000">
                  <a:lumMod val="65000"/>
                  <a:lumOff val="35000"/>
                </a:srgbClr>
              </a:solidFill>
            </a:endParaRPr>
          </a:p>
          <a:p>
            <a:pPr marL="685800" lvl="1" indent="-182880">
              <a:lnSpc>
                <a:spcPct val="90000"/>
              </a:lnSpc>
              <a:spcBef>
                <a:spcPts val="250"/>
              </a:spcBef>
              <a:spcAft>
                <a:spcPts val="250"/>
              </a:spcAft>
              <a:buClr>
                <a:srgbClr val="40BAD2"/>
              </a:buClr>
              <a:buFont typeface="Wingdings 2" pitchFamily="18" charset="2"/>
              <a:buChar char=""/>
            </a:pPr>
            <a:r>
              <a:rPr lang="en-US" dirty="0">
                <a:solidFill>
                  <a:srgbClr val="000000">
                    <a:lumMod val="65000"/>
                    <a:lumOff val="35000"/>
                  </a:srgbClr>
                </a:solidFill>
              </a:rPr>
              <a:t>A </a:t>
            </a:r>
            <a:r>
              <a:rPr lang="en-US" b="1" dirty="0">
                <a:solidFill>
                  <a:srgbClr val="000000">
                    <a:lumMod val="65000"/>
                    <a:lumOff val="35000"/>
                  </a:srgbClr>
                </a:solidFill>
              </a:rPr>
              <a:t>domain name</a:t>
            </a:r>
            <a:r>
              <a:rPr lang="en-US" dirty="0">
                <a:solidFill>
                  <a:srgbClr val="000000">
                    <a:lumMod val="65000"/>
                    <a:lumOff val="35000"/>
                  </a:srgbClr>
                </a:solidFill>
              </a:rPr>
              <a:t>, </a:t>
            </a:r>
            <a:r>
              <a:rPr lang="en-US" b="1" dirty="0">
                <a:solidFill>
                  <a:srgbClr val="000000">
                    <a:lumMod val="65000"/>
                    <a:lumOff val="35000"/>
                  </a:srgbClr>
                </a:solidFill>
              </a:rPr>
              <a:t>server name</a:t>
            </a:r>
            <a:r>
              <a:rPr lang="en-US" dirty="0">
                <a:solidFill>
                  <a:srgbClr val="000000">
                    <a:lumMod val="65000"/>
                    <a:lumOff val="35000"/>
                  </a:srgbClr>
                </a:solidFill>
              </a:rPr>
              <a:t> or </a:t>
            </a:r>
            <a:r>
              <a:rPr lang="en-US" b="1" dirty="0">
                <a:solidFill>
                  <a:srgbClr val="000000">
                    <a:lumMod val="65000"/>
                    <a:lumOff val="35000"/>
                  </a:srgbClr>
                </a:solidFill>
              </a:rPr>
              <a:t>hostname</a:t>
            </a:r>
            <a:r>
              <a:rPr lang="en-US" dirty="0">
                <a:solidFill>
                  <a:srgbClr val="000000">
                    <a:lumMod val="65000"/>
                    <a:lumOff val="35000"/>
                  </a:srgbClr>
                </a:solidFill>
              </a:rPr>
              <a:t>.</a:t>
            </a:r>
          </a:p>
          <a:p>
            <a:pPr marL="685800" lvl="1" indent="-182880">
              <a:lnSpc>
                <a:spcPct val="90000"/>
              </a:lnSpc>
              <a:spcBef>
                <a:spcPts val="250"/>
              </a:spcBef>
              <a:spcAft>
                <a:spcPts val="250"/>
              </a:spcAft>
              <a:buClr>
                <a:srgbClr val="40BAD2"/>
              </a:buClr>
              <a:buFont typeface="Wingdings 2" pitchFamily="18" charset="2"/>
              <a:buChar char=""/>
            </a:pPr>
            <a:r>
              <a:rPr lang="en-US" dirty="0">
                <a:solidFill>
                  <a:srgbClr val="000000">
                    <a:lumMod val="65000"/>
                    <a:lumOff val="35000"/>
                  </a:srgbClr>
                </a:solidFill>
              </a:rPr>
              <a:t>An </a:t>
            </a:r>
            <a:r>
              <a:rPr lang="en-US" b="1" dirty="0">
                <a:solidFill>
                  <a:srgbClr val="000000">
                    <a:lumMod val="65000"/>
                    <a:lumOff val="35000"/>
                  </a:srgbClr>
                </a:solidFill>
              </a:rPr>
              <a:t>organizational identity </a:t>
            </a:r>
            <a:r>
              <a:rPr lang="en-US" dirty="0">
                <a:solidFill>
                  <a:srgbClr val="000000">
                    <a:lumMod val="65000"/>
                    <a:lumOff val="35000"/>
                  </a:srgbClr>
                </a:solidFill>
              </a:rPr>
              <a:t>(</a:t>
            </a:r>
            <a:r>
              <a:rPr lang="en-US" i="1" dirty="0">
                <a:solidFill>
                  <a:srgbClr val="000000">
                    <a:lumMod val="65000"/>
                    <a:lumOff val="35000"/>
                  </a:srgbClr>
                </a:solidFill>
              </a:rPr>
              <a:t>i.e. company name</a:t>
            </a:r>
            <a:r>
              <a:rPr lang="en-US" dirty="0">
                <a:solidFill>
                  <a:srgbClr val="000000">
                    <a:lumMod val="65000"/>
                    <a:lumOff val="35000"/>
                  </a:srgbClr>
                </a:solidFill>
              </a:rPr>
              <a:t>) and </a:t>
            </a:r>
            <a:r>
              <a:rPr lang="en-US" b="1" dirty="0">
                <a:solidFill>
                  <a:srgbClr val="000000">
                    <a:lumMod val="65000"/>
                    <a:lumOff val="35000"/>
                  </a:srgbClr>
                </a:solidFill>
              </a:rPr>
              <a:t>location</a:t>
            </a:r>
            <a:r>
              <a:rPr lang="en-US" dirty="0">
                <a:solidFill>
                  <a:srgbClr val="000000">
                    <a:lumMod val="65000"/>
                    <a:lumOff val="35000"/>
                  </a:srgbClr>
                </a:solidFill>
              </a:rPr>
              <a:t>.</a:t>
            </a:r>
          </a:p>
          <a:p>
            <a:endParaRPr lang="en-US" dirty="0"/>
          </a:p>
        </p:txBody>
      </p:sp>
    </p:spTree>
    <p:extLst>
      <p:ext uri="{BB962C8B-B14F-4D97-AF65-F5344CB8AC3E}">
        <p14:creationId xmlns:p14="http://schemas.microsoft.com/office/powerpoint/2010/main" val="224480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{EDA6CC98-65FD-3844-B256-60822C2DF6F8}tf10001124</Template>
  <TotalTime>1774</TotalTime>
  <Words>656</Words>
  <Application>Microsoft Macintosh PowerPoint</Application>
  <PresentationFormat>Widescreen</PresentationFormat>
  <Paragraphs>126</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Corbel</vt:lpstr>
      <vt:lpstr>Gill Sans Ultra Bold</vt:lpstr>
      <vt:lpstr>Wingdings</vt:lpstr>
      <vt:lpstr>Wingdings 2</vt:lpstr>
      <vt:lpstr>Frame</vt:lpstr>
      <vt:lpstr>PowerPoint Presentation</vt:lpstr>
      <vt:lpstr>Let’s talk about…   SSL /  TLS and HTTP / HTTPS !!! </vt:lpstr>
      <vt:lpstr>PowerPoint Presentation</vt:lpstr>
      <vt:lpstr>What is SSL / TLS? </vt:lpstr>
      <vt:lpstr> The History</vt:lpstr>
      <vt:lpstr>What is an…   SSL Certificate?</vt:lpstr>
      <vt:lpstr>PowerPoint Presentation</vt:lpstr>
      <vt:lpstr>What does it look like? </vt:lpstr>
      <vt:lpstr>What does an…   SSL Certificate  even do  ?</vt:lpstr>
      <vt:lpstr>What does a website with an SSL Certificate installed look like? </vt:lpstr>
      <vt:lpstr>What other types of   SSL certificates   are there? </vt:lpstr>
      <vt:lpstr>What is HTTP? </vt:lpstr>
      <vt:lpstr>What is HTTPS?</vt:lpstr>
      <vt:lpstr>The  marriage  of  SSL &amp; HTTP !</vt:lpstr>
      <vt:lpstr>So… then what is HTTPS ?</vt:lpstr>
      <vt:lpstr>Congratulations !</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Alejandra Olvera-Novack</dc:creator>
  <cp:lastModifiedBy>Alejandra Olvera-Novack</cp:lastModifiedBy>
  <cp:revision>5</cp:revision>
  <dcterms:created xsi:type="dcterms:W3CDTF">2018-07-31T19:23:10Z</dcterms:created>
  <dcterms:modified xsi:type="dcterms:W3CDTF">2018-08-02T00:57:37Z</dcterms:modified>
</cp:coreProperties>
</file>